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5.xml" ContentType="application/vnd.openxmlformats-officedocument.presentationml.notesSlide+xml"/>
  <Override PartName="/ppt/charts/chart25.xml" ContentType="application/vnd.openxmlformats-officedocument.drawingml.chart+xml"/>
  <Override PartName="/ppt/notesSlides/notesSlide16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383" r:id="rId3"/>
    <p:sldId id="384" r:id="rId4"/>
    <p:sldId id="350" r:id="rId5"/>
    <p:sldId id="351" r:id="rId6"/>
    <p:sldId id="379" r:id="rId7"/>
    <p:sldId id="392" r:id="rId8"/>
    <p:sldId id="391" r:id="rId9"/>
    <p:sldId id="393" r:id="rId10"/>
    <p:sldId id="385" r:id="rId11"/>
    <p:sldId id="387" r:id="rId12"/>
    <p:sldId id="386" r:id="rId13"/>
    <p:sldId id="388" r:id="rId14"/>
    <p:sldId id="389" r:id="rId15"/>
    <p:sldId id="390" r:id="rId16"/>
    <p:sldId id="394" r:id="rId17"/>
    <p:sldId id="395" r:id="rId18"/>
    <p:sldId id="396" r:id="rId19"/>
    <p:sldId id="399" r:id="rId20"/>
    <p:sldId id="397" r:id="rId21"/>
    <p:sldId id="398" r:id="rId22"/>
    <p:sldId id="407" r:id="rId23"/>
    <p:sldId id="408" r:id="rId24"/>
    <p:sldId id="400" r:id="rId25"/>
    <p:sldId id="401" r:id="rId26"/>
    <p:sldId id="378" r:id="rId27"/>
    <p:sldId id="354" r:id="rId28"/>
    <p:sldId id="404" r:id="rId29"/>
    <p:sldId id="403" r:id="rId30"/>
    <p:sldId id="405" r:id="rId31"/>
    <p:sldId id="406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89353" autoAdjust="0"/>
  </p:normalViewPr>
  <p:slideViewPr>
    <p:cSldViewPr>
      <p:cViewPr>
        <p:scale>
          <a:sx n="85" d="100"/>
          <a:sy n="85" d="100"/>
        </p:scale>
        <p:origin x="-72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uhovaMN\AppData\Local\Microsoft\Windows\Temporary%20Internet%20Files\Content.Outlook\FBCCXQW6\&#1052;&#1077;&#1078;&#1076;&#1091;&#1085;&#1072;&#1088;&#1086;&#1076;&#1085;&#1099;&#1081;%20&#1092;&#1086;&#1088;&#1091;&#1084;%20&#1048;&#1058;&#1054;&#1043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26450860309293E-2"/>
          <c:y val="5.9930633670791419E-2"/>
          <c:w val="0.71404432144271235"/>
          <c:h val="0.6520114094132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ВВП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100.7</c:v>
                </c:pt>
                <c:pt idx="1">
                  <c:v>97.2</c:v>
                </c:pt>
                <c:pt idx="2">
                  <c:v>99.8</c:v>
                </c:pt>
                <c:pt idx="3">
                  <c:v>101.8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Инвестиции в основной капитал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98.5</c:v>
                </c:pt>
                <c:pt idx="1">
                  <c:v>89.9</c:v>
                </c:pt>
                <c:pt idx="2">
                  <c:v>99.1</c:v>
                </c:pt>
                <c:pt idx="3">
                  <c:v>103.1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89568"/>
        <c:axId val="33738112"/>
      </c:barChart>
      <c:catAx>
        <c:axId val="9578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738112"/>
        <c:crosses val="autoZero"/>
        <c:auto val="1"/>
        <c:lblAlgn val="ctr"/>
        <c:lblOffset val="100"/>
        <c:noMultiLvlLbl val="0"/>
      </c:catAx>
      <c:valAx>
        <c:axId val="33738112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78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06522085205911"/>
          <c:y val="5.661508729319284E-2"/>
          <c:w val="0.19204581542392737"/>
          <c:h val="0.8776583967950941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Отказаться от авансирования поставщиков</c:v>
                </c:pt>
                <c:pt idx="1">
                  <c:v>Переориентировать предприятие на выпуск иной продукции</c:v>
                </c:pt>
                <c:pt idx="2">
                  <c:v>Перейти на требования авансирования со стороны покупателей</c:v>
                </c:pt>
                <c:pt idx="3">
                  <c:v>Повысить цены на продукцию / услуги</c:v>
                </c:pt>
                <c:pt idx="4">
                  <c:v>Увеличивать  выпуск продукции</c:v>
                </c:pt>
                <c:pt idx="5">
                  <c:v>Продать непрофильные активы</c:v>
                </c:pt>
                <c:pt idx="6">
                  <c:v>Сохранить / увеличить объёмы инвестпрограмм</c:v>
                </c:pt>
                <c:pt idx="7">
                  <c:v>Реализовать программы по внедрению энерго- и ресурсосберегающих технологий</c:v>
                </c:pt>
                <c:pt idx="8">
                  <c:v>Сокращать расходы</c:v>
                </c:pt>
              </c:strCache>
            </c:strRef>
          </c:cat>
          <c:val>
            <c:numRef>
              <c:f>Лист1!$B$2:$B$10</c:f>
              <c:numCache>
                <c:formatCode>###0.0%</c:formatCode>
                <c:ptCount val="9"/>
                <c:pt idx="0">
                  <c:v>0.13300000000000001</c:v>
                </c:pt>
                <c:pt idx="1">
                  <c:v>0.15</c:v>
                </c:pt>
                <c:pt idx="2">
                  <c:v>0.183</c:v>
                </c:pt>
                <c:pt idx="3">
                  <c:v>0.217</c:v>
                </c:pt>
                <c:pt idx="4">
                  <c:v>0.25</c:v>
                </c:pt>
                <c:pt idx="5">
                  <c:v>0.3</c:v>
                </c:pt>
                <c:pt idx="6">
                  <c:v>0.33300000000000002</c:v>
                </c:pt>
                <c:pt idx="7">
                  <c:v>0.48299999999999998</c:v>
                </c:pt>
                <c:pt idx="8">
                  <c:v>0.73299999999999998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7736704"/>
        <c:axId val="138910464"/>
      </c:barChart>
      <c:catAx>
        <c:axId val="977367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910464"/>
        <c:crosses val="autoZero"/>
        <c:auto val="1"/>
        <c:lblAlgn val="ctr"/>
        <c:lblOffset val="100"/>
        <c:noMultiLvlLbl val="0"/>
      </c:catAx>
      <c:valAx>
        <c:axId val="138910464"/>
        <c:scaling>
          <c:orientation val="minMax"/>
          <c:max val="1"/>
        </c:scaling>
        <c:delete val="1"/>
        <c:axPos val="b"/>
        <c:numFmt formatCode="###0.0%" sourceLinked="1"/>
        <c:majorTickMark val="none"/>
        <c:minorTickMark val="none"/>
        <c:tickLblPos val="none"/>
        <c:crossAx val="97736704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00284339457697"/>
          <c:y val="5.3833863590764065E-2"/>
          <c:w val="0.67399715660542692"/>
          <c:h val="0.922124141658580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Рост цен и тарифов</c:v>
                </c:pt>
                <c:pt idx="1">
                  <c:v>Избыточно высокие налоги</c:v>
                </c:pt>
                <c:pt idx="2">
                  <c:v>Недостаток квалиф. кадров</c:v>
                </c:pt>
                <c:pt idx="3">
                  <c:v>Чрезмерное контрольно-надзорное давление на бизнес</c:v>
                </c:pt>
                <c:pt idx="4">
                  <c:v>Снижение спроса</c:v>
                </c:pt>
                <c:pt idx="5">
                  <c:v>Высокие административные барьеры</c:v>
                </c:pt>
                <c:pt idx="6">
                  <c:v>Недобросовестная конкуренция</c:v>
                </c:pt>
                <c:pt idx="7">
                  <c:v>Неэффективная судебная система</c:v>
                </c:pt>
                <c:pt idx="8">
                  <c:v>Сложность с доступом к кредитным ресурсам</c:v>
                </c:pt>
                <c:pt idx="9">
                  <c:v>Коррупция в органах власти</c:v>
                </c:pt>
                <c:pt idx="10">
                  <c:v>Недостаточная защищенность прав собственности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50</c:v>
                </c:pt>
                <c:pt idx="1">
                  <c:v>43.2</c:v>
                </c:pt>
                <c:pt idx="2">
                  <c:v>41.8</c:v>
                </c:pt>
                <c:pt idx="3">
                  <c:v>37</c:v>
                </c:pt>
                <c:pt idx="4">
                  <c:v>28.1</c:v>
                </c:pt>
                <c:pt idx="5">
                  <c:v>24</c:v>
                </c:pt>
                <c:pt idx="6">
                  <c:v>16.399999999999999</c:v>
                </c:pt>
                <c:pt idx="7">
                  <c:v>16.399999999999999</c:v>
                </c:pt>
                <c:pt idx="8">
                  <c:v>15.8</c:v>
                </c:pt>
                <c:pt idx="9">
                  <c:v>15.1</c:v>
                </c:pt>
                <c:pt idx="10">
                  <c:v>15.1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Рост цен и тарифов</c:v>
                </c:pt>
                <c:pt idx="1">
                  <c:v>Избыточно высокие налоги</c:v>
                </c:pt>
                <c:pt idx="2">
                  <c:v>Недостаток квалиф. кадров</c:v>
                </c:pt>
                <c:pt idx="3">
                  <c:v>Чрезмерное контрольно-надзорное давление на бизнес</c:v>
                </c:pt>
                <c:pt idx="4">
                  <c:v>Снижение спроса</c:v>
                </c:pt>
                <c:pt idx="5">
                  <c:v>Высокие административные барьеры</c:v>
                </c:pt>
                <c:pt idx="6">
                  <c:v>Недобросовестная конкуренция</c:v>
                </c:pt>
                <c:pt idx="7">
                  <c:v>Неэффективная судебная система</c:v>
                </c:pt>
                <c:pt idx="8">
                  <c:v>Сложность с доступом к кредитным ресурсам</c:v>
                </c:pt>
                <c:pt idx="9">
                  <c:v>Коррупция в органах власти</c:v>
                </c:pt>
                <c:pt idx="10">
                  <c:v>Недостаточная защищенность прав собственности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30.37974683544304</c:v>
                </c:pt>
                <c:pt idx="1">
                  <c:v>27.848101265822784</c:v>
                </c:pt>
                <c:pt idx="2">
                  <c:v>31.0126582278481</c:v>
                </c:pt>
                <c:pt idx="3">
                  <c:v>28.481012658227844</c:v>
                </c:pt>
                <c:pt idx="4">
                  <c:v>31.645569620253166</c:v>
                </c:pt>
                <c:pt idx="5">
                  <c:v>22.784810126582279</c:v>
                </c:pt>
                <c:pt idx="6">
                  <c:v>23.417721518987342</c:v>
                </c:pt>
                <c:pt idx="7">
                  <c:v>18.9873417721519</c:v>
                </c:pt>
                <c:pt idx="8">
                  <c:v>23.417721518987342</c:v>
                </c:pt>
                <c:pt idx="9">
                  <c:v>28.481012658227844</c:v>
                </c:pt>
                <c:pt idx="10">
                  <c:v>16.455696202531644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Рост цен и тарифов</c:v>
                </c:pt>
                <c:pt idx="1">
                  <c:v>Избыточно высокие налоги</c:v>
                </c:pt>
                <c:pt idx="2">
                  <c:v>Недостаток квалиф. кадров</c:v>
                </c:pt>
                <c:pt idx="3">
                  <c:v>Чрезмерное контрольно-надзорное давление на бизнес</c:v>
                </c:pt>
                <c:pt idx="4">
                  <c:v>Снижение спроса</c:v>
                </c:pt>
                <c:pt idx="5">
                  <c:v>Высокие административные барьеры</c:v>
                </c:pt>
                <c:pt idx="6">
                  <c:v>Недобросовестная конкуренция</c:v>
                </c:pt>
                <c:pt idx="7">
                  <c:v>Неэффективная судебная система</c:v>
                </c:pt>
                <c:pt idx="8">
                  <c:v>Сложность с доступом к кредитным ресурсам</c:v>
                </c:pt>
                <c:pt idx="9">
                  <c:v>Коррупция в органах власти</c:v>
                </c:pt>
                <c:pt idx="10">
                  <c:v>Недостаточная защищенность прав собственности</c:v>
                </c:pt>
              </c:strCache>
            </c:strRef>
          </c:cat>
          <c:val>
            <c:numRef>
              <c:f>Лист1!$D$2:$D$12</c:f>
              <c:numCache>
                <c:formatCode>0.00</c:formatCode>
                <c:ptCount val="11"/>
                <c:pt idx="0">
                  <c:v>56.6</c:v>
                </c:pt>
                <c:pt idx="1">
                  <c:v>43.6</c:v>
                </c:pt>
                <c:pt idx="2">
                  <c:v>40.4</c:v>
                </c:pt>
                <c:pt idx="5">
                  <c:v>23.1</c:v>
                </c:pt>
                <c:pt idx="6">
                  <c:v>18.600000000000001</c:v>
                </c:pt>
                <c:pt idx="7">
                  <c:v>20.5</c:v>
                </c:pt>
                <c:pt idx="8">
                  <c:v>36.5</c:v>
                </c:pt>
                <c:pt idx="9">
                  <c:v>23.1</c:v>
                </c:pt>
                <c:pt idx="10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Рост цен и тарифов</c:v>
                </c:pt>
                <c:pt idx="1">
                  <c:v>Избыточно высокие налоги</c:v>
                </c:pt>
                <c:pt idx="2">
                  <c:v>Недостаток квалиф. кадров</c:v>
                </c:pt>
                <c:pt idx="3">
                  <c:v>Чрезмерное контрольно-надзорное давление на бизнес</c:v>
                </c:pt>
                <c:pt idx="4">
                  <c:v>Снижение спроса</c:v>
                </c:pt>
                <c:pt idx="5">
                  <c:v>Высокие административные барьеры</c:v>
                </c:pt>
                <c:pt idx="6">
                  <c:v>Недобросовестная конкуренция</c:v>
                </c:pt>
                <c:pt idx="7">
                  <c:v>Неэффективная судебная система</c:v>
                </c:pt>
                <c:pt idx="8">
                  <c:v>Сложность с доступом к кредитным ресурсам</c:v>
                </c:pt>
                <c:pt idx="9">
                  <c:v>Коррупция в органах власти</c:v>
                </c:pt>
                <c:pt idx="10">
                  <c:v>Недостаточная защищенность прав собственности</c:v>
                </c:pt>
              </c:strCache>
            </c:strRef>
          </c:cat>
          <c:val>
            <c:numRef>
              <c:f>Лист1!$E$2:$E$12</c:f>
              <c:numCache>
                <c:formatCode>0.00</c:formatCode>
                <c:ptCount val="11"/>
                <c:pt idx="0">
                  <c:v>43.3</c:v>
                </c:pt>
                <c:pt idx="1">
                  <c:v>40.6</c:v>
                </c:pt>
                <c:pt idx="2">
                  <c:v>46.1</c:v>
                </c:pt>
                <c:pt idx="5">
                  <c:v>29.4</c:v>
                </c:pt>
                <c:pt idx="6">
                  <c:v>20.6</c:v>
                </c:pt>
                <c:pt idx="7">
                  <c:v>24.4</c:v>
                </c:pt>
                <c:pt idx="8">
                  <c:v>27.8</c:v>
                </c:pt>
                <c:pt idx="9">
                  <c:v>25</c:v>
                </c:pt>
                <c:pt idx="10">
                  <c:v>15.6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overlap val="-1"/>
        <c:axId val="97737728"/>
        <c:axId val="103326848"/>
      </c:barChart>
      <c:catAx>
        <c:axId val="9773772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03326848"/>
        <c:crosses val="autoZero"/>
        <c:auto val="1"/>
        <c:lblAlgn val="ctr"/>
        <c:lblOffset val="100"/>
        <c:noMultiLvlLbl val="0"/>
      </c:catAx>
      <c:valAx>
        <c:axId val="10332684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97737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57068387285089"/>
          <c:y val="1.9995406824146911E-2"/>
          <c:w val="0.32094397054534862"/>
          <c:h val="2.4649265120177156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цен производителей промышленных товаров, % к дек. предыдущего года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3.3</c:v>
                </c:pt>
                <c:pt idx="1">
                  <c:v>4.0999999999999996</c:v>
                </c:pt>
                <c:pt idx="2">
                  <c:v>3.8</c:v>
                </c:pt>
                <c:pt idx="3">
                  <c:v>2.2000000000000002</c:v>
                </c:pt>
                <c:pt idx="4">
                  <c:v>1.8</c:v>
                </c:pt>
                <c:pt idx="5">
                  <c:v>1.4</c:v>
                </c:pt>
                <c:pt idx="6">
                  <c:v>0.9</c:v>
                </c:pt>
                <c:pt idx="7">
                  <c:v>2.4</c:v>
                </c:pt>
                <c:pt idx="8">
                  <c:v>4.9000000000000004</c:v>
                </c:pt>
                <c:pt idx="9">
                  <c:v>6.1</c:v>
                </c:pt>
                <c:pt idx="10">
                  <c:v>7</c:v>
                </c:pt>
                <c:pt idx="11">
                  <c:v>8.4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 тарифов на грузовые перевозки, % к дек. предыдущего года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0.2</c:v>
                </c:pt>
                <c:pt idx="1">
                  <c:v>0.3</c:v>
                </c:pt>
                <c:pt idx="2">
                  <c:v>0.2</c:v>
                </c:pt>
                <c:pt idx="3">
                  <c:v>7</c:v>
                </c:pt>
                <c:pt idx="4">
                  <c:v>7</c:v>
                </c:pt>
                <c:pt idx="5">
                  <c:v>7.2</c:v>
                </c:pt>
                <c:pt idx="6">
                  <c:v>14.4</c:v>
                </c:pt>
                <c:pt idx="7">
                  <c:v>14.5</c:v>
                </c:pt>
                <c:pt idx="8">
                  <c:v>14.6</c:v>
                </c:pt>
                <c:pt idx="9">
                  <c:v>7.9</c:v>
                </c:pt>
                <c:pt idx="10">
                  <c:v>8.5</c:v>
                </c:pt>
                <c:pt idx="11">
                  <c:v>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Потребительская инфляция, на конец периода, % с нач. года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0.6</c:v>
                </c:pt>
                <c:pt idx="1">
                  <c:v>0.8</c:v>
                </c:pt>
                <c:pt idx="2">
                  <c:v>1</c:v>
                </c:pt>
                <c:pt idx="3">
                  <c:v>1.3</c:v>
                </c:pt>
                <c:pt idx="4">
                  <c:v>1.7</c:v>
                </c:pt>
                <c:pt idx="5">
                  <c:v>2.2999999999999998</c:v>
                </c:pt>
                <c:pt idx="6">
                  <c:v>2.4</c:v>
                </c:pt>
                <c:pt idx="7">
                  <c:v>1.8</c:v>
                </c:pt>
                <c:pt idx="8">
                  <c:v>1.7</c:v>
                </c:pt>
                <c:pt idx="9">
                  <c:v>1.9</c:v>
                </c:pt>
                <c:pt idx="10">
                  <c:v>2.1</c:v>
                </c:pt>
                <c:pt idx="11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75456"/>
        <c:axId val="103329152"/>
      </c:lineChart>
      <c:catAx>
        <c:axId val="9787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329152"/>
        <c:crosses val="autoZero"/>
        <c:auto val="1"/>
        <c:lblAlgn val="ctr"/>
        <c:lblOffset val="100"/>
        <c:noMultiLvlLbl val="0"/>
      </c:catAx>
      <c:valAx>
        <c:axId val="10332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787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89906412515008"/>
          <c:y val="3.5743633849112562E-2"/>
          <c:w val="0.33766327550907044"/>
          <c:h val="0.8768182845584208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96E-2"/>
          <c:y val="9.718459198282032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последние 4 года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49.4</c:v>
                </c:pt>
                <c:pt idx="1">
                  <c:v>41.4</c:v>
                </c:pt>
                <c:pt idx="2">
                  <c:v>9.1999999999999993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563712"/>
        <c:axId val="103331456"/>
      </c:barChart>
      <c:catAx>
        <c:axId val="136563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331456"/>
        <c:crosses val="autoZero"/>
        <c:auto val="1"/>
        <c:lblAlgn val="ctr"/>
        <c:lblOffset val="100"/>
        <c:noMultiLvlLbl val="0"/>
      </c:catAx>
      <c:valAx>
        <c:axId val="10333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6563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91184974139056"/>
          <c:y val="6.725141650927674E-2"/>
          <c:w val="0.55906303000206159"/>
          <c:h val="0.903317038847535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Специалисты высшего уровня профессиональной квалификации</c:v>
                </c:pt>
                <c:pt idx="2">
                  <c:v>Операторы, аппаратчики, машинисты установок и машин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Руководители организаций и их структурных подразделений</c:v>
                </c:pt>
                <c:pt idx="5">
                  <c:v>Неквалифицированные рабочие</c:v>
                </c:pt>
                <c:pt idx="6">
                  <c:v>Работники, занятые подготовкой информации, оформлением документов, учетом и т.д.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63.3</c:v>
                </c:pt>
                <c:pt idx="1">
                  <c:v>50.4</c:v>
                </c:pt>
                <c:pt idx="2">
                  <c:v>41</c:v>
                </c:pt>
                <c:pt idx="3">
                  <c:v>31.3</c:v>
                </c:pt>
                <c:pt idx="4">
                  <c:v>29.1</c:v>
                </c:pt>
                <c:pt idx="5">
                  <c:v>21.5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Специалисты высшего уровня профессиональной квалификации</c:v>
                </c:pt>
                <c:pt idx="2">
                  <c:v>Операторы, аппаратчики, машинисты установок и машин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Руководители организаций и их структурных подразделений</c:v>
                </c:pt>
                <c:pt idx="5">
                  <c:v>Неквалифицированные рабочие</c:v>
                </c:pt>
                <c:pt idx="6">
                  <c:v>Работники, занятые подготовкой информации, оформлением документов, учетом и т.д.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59.2</c:v>
                </c:pt>
                <c:pt idx="1">
                  <c:v>46.4</c:v>
                </c:pt>
                <c:pt idx="2">
                  <c:v>47.8</c:v>
                </c:pt>
                <c:pt idx="3">
                  <c:v>36</c:v>
                </c:pt>
                <c:pt idx="4">
                  <c:v>24.7</c:v>
                </c:pt>
                <c:pt idx="5">
                  <c:v>12.8</c:v>
                </c:pt>
                <c:pt idx="6">
                  <c:v>20.399999999999999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Специалисты высшего уровня профессиональной квалификации</c:v>
                </c:pt>
                <c:pt idx="2">
                  <c:v>Операторы, аппаратчики, машинисты установок и машин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Руководители организаций и их структурных подразделений</c:v>
                </c:pt>
                <c:pt idx="5">
                  <c:v>Неквалифицированные рабочие</c:v>
                </c:pt>
                <c:pt idx="6">
                  <c:v>Работники, занятые подготовкой информации, оформлением документов, учетом и т.д.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61.6</c:v>
                </c:pt>
                <c:pt idx="1">
                  <c:v>58.6</c:v>
                </c:pt>
                <c:pt idx="2">
                  <c:v>50.8</c:v>
                </c:pt>
                <c:pt idx="3">
                  <c:v>41.9</c:v>
                </c:pt>
                <c:pt idx="4">
                  <c:v>29.6</c:v>
                </c:pt>
                <c:pt idx="5">
                  <c:v>21.6</c:v>
                </c:pt>
                <c:pt idx="6">
                  <c:v>18.5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Специалисты высшего уровня профессиональной квалификации</c:v>
                </c:pt>
                <c:pt idx="2">
                  <c:v>Операторы, аппаратчики, машинисты установок и машин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Руководители организаций и их структурных подразделений</c:v>
                </c:pt>
                <c:pt idx="5">
                  <c:v>Неквалифицированные рабочие</c:v>
                </c:pt>
                <c:pt idx="6">
                  <c:v>Работники, занятые подготовкой информации, оформлением документов, учетом и т.д.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63.9</c:v>
                </c:pt>
                <c:pt idx="1">
                  <c:v>61.1</c:v>
                </c:pt>
                <c:pt idx="2">
                  <c:v>48.9</c:v>
                </c:pt>
                <c:pt idx="3">
                  <c:v>39.700000000000003</c:v>
                </c:pt>
                <c:pt idx="4">
                  <c:v>36.5</c:v>
                </c:pt>
                <c:pt idx="5">
                  <c:v>18.399999999999999</c:v>
                </c:pt>
                <c:pt idx="6">
                  <c:v>19.899999999999999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9522048"/>
        <c:axId val="133922816"/>
      </c:barChart>
      <c:catAx>
        <c:axId val="13952204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33922816"/>
        <c:crosses val="autoZero"/>
        <c:auto val="1"/>
        <c:lblAlgn val="ctr"/>
        <c:lblOffset val="100"/>
        <c:noMultiLvlLbl val="0"/>
      </c:catAx>
      <c:valAx>
        <c:axId val="1339228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395220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2. Решение каких задач в большей степени будет способствовать росту производительности труда: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none" spc="0" baseline="0">
                    <a:ln w="0"/>
                    <a:solidFill>
                      <a:schemeClr val="tx1"/>
                    </a:solidFill>
                    <a:effectLst/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Модернизация производства</c:v>
                </c:pt>
                <c:pt idx="1">
                  <c:v>Повышение гибкости трудового законодательства, создание благоприятного предпринимательского климата</c:v>
                </c:pt>
                <c:pt idx="2">
                  <c:v>Создание благоприятного предпринимательского климата</c:v>
                </c:pt>
                <c:pt idx="3">
                  <c:v>Улучшение организации и условий труда</c:v>
                </c:pt>
                <c:pt idx="4">
                  <c:v>Развитие современных профессиональных навыков и повышение квалификации работников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14</c:v>
                </c:pt>
                <c:pt idx="2">
                  <c:v>53</c:v>
                </c:pt>
                <c:pt idx="3">
                  <c:v>56</c:v>
                </c:pt>
                <c:pt idx="4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39524608"/>
        <c:axId val="133925120"/>
      </c:barChart>
      <c:catAx>
        <c:axId val="13952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133925120"/>
        <c:crossesAt val="0"/>
        <c:auto val="1"/>
        <c:lblAlgn val="ctr"/>
        <c:lblOffset val="100"/>
        <c:noMultiLvlLbl val="0"/>
      </c:catAx>
      <c:valAx>
        <c:axId val="133925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ru-RU"/>
          </a:p>
        </c:txPr>
        <c:crossAx val="13952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317153347884952E-2"/>
          <c:y val="1.7499023780257115E-2"/>
          <c:w val="0.94905048633626676"/>
          <c:h val="0.797941505824651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92.8</c:v>
                </c:pt>
                <c:pt idx="1">
                  <c:v>89.7</c:v>
                </c:pt>
                <c:pt idx="2">
                  <c:v>93.6</c:v>
                </c:pt>
                <c:pt idx="3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48.3</c:v>
                </c:pt>
                <c:pt idx="1">
                  <c:v>47.1</c:v>
                </c:pt>
                <c:pt idx="2">
                  <c:v>54.2</c:v>
                </c:pt>
                <c:pt idx="3">
                  <c:v>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974080"/>
        <c:axId val="133929152"/>
      </c:barChart>
      <c:catAx>
        <c:axId val="1409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929152"/>
        <c:crosses val="autoZero"/>
        <c:auto val="1"/>
        <c:lblAlgn val="ctr"/>
        <c:lblOffset val="100"/>
        <c:noMultiLvlLbl val="0"/>
      </c:catAx>
      <c:valAx>
        <c:axId val="133929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974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6.7907457513756722E-2"/>
          <c:w val="0.95097724669709383"/>
          <c:h val="0.1371441928346793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5430586059415096E-2"/>
          <c:y val="0.18949718379643604"/>
          <c:w val="0.94913882788116977"/>
          <c:h val="0.58896319494527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27.7</c:v>
                </c:pt>
                <c:pt idx="1">
                  <c:v>24.1</c:v>
                </c:pt>
                <c:pt idx="2">
                  <c:v>48.2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22.1</c:v>
                </c:pt>
                <c:pt idx="1">
                  <c:v>27.4</c:v>
                </c:pt>
                <c:pt idx="2">
                  <c:v>50.2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0.00</c:formatCode>
                <c:ptCount val="3"/>
                <c:pt idx="0">
                  <c:v>35</c:v>
                </c:pt>
                <c:pt idx="1">
                  <c:v>21.9</c:v>
                </c:pt>
                <c:pt idx="2">
                  <c:v>43.1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Лист1!$E$2:$E$4</c:f>
              <c:numCache>
                <c:formatCode>0.00</c:formatCode>
                <c:ptCount val="3"/>
                <c:pt idx="0">
                  <c:v>25.2</c:v>
                </c:pt>
                <c:pt idx="1">
                  <c:v>14.3</c:v>
                </c:pt>
                <c:pt idx="2">
                  <c:v>60.5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40972544"/>
        <c:axId val="133928000"/>
      </c:barChart>
      <c:catAx>
        <c:axId val="1409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928000"/>
        <c:crosses val="autoZero"/>
        <c:auto val="1"/>
        <c:lblAlgn val="ctr"/>
        <c:lblOffset val="100"/>
        <c:noMultiLvlLbl val="0"/>
      </c:catAx>
      <c:valAx>
        <c:axId val="13392800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409725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63247302420529"/>
          <c:y val="6.6492137200798621E-2"/>
          <c:w val="0.66936752697579471"/>
          <c:h val="0.909884020907642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Жалобы работников и граждан</c:v>
                </c:pt>
                <c:pt idx="1">
                  <c:v>Информация о несчастном случае</c:v>
                </c:pt>
                <c:pt idx="2">
                  <c:v>Информация от других КНО</c:v>
                </c:pt>
                <c:pt idx="3">
                  <c:v>Ошибки и противоречия в документах</c:v>
                </c:pt>
                <c:pt idx="4">
                  <c:v>Жалобы от других компаний</c:v>
                </c:pt>
                <c:pt idx="5">
                  <c:v>"Заказ" конкурентов</c:v>
                </c:pt>
                <c:pt idx="6">
                  <c:v>История нарушений компаний</c:v>
                </c:pt>
                <c:pt idx="7">
                  <c:v>"Заказ" федеральных властей</c:v>
                </c:pt>
                <c:pt idx="8">
                  <c:v>"Заказ" местных властей</c:v>
                </c:pt>
                <c:pt idx="9">
                  <c:v>Проверка исполнения предписаний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0">
                  <c:v>45.7</c:v>
                </c:pt>
                <c:pt idx="1">
                  <c:v>27.1</c:v>
                </c:pt>
                <c:pt idx="2">
                  <c:v>24.3</c:v>
                </c:pt>
                <c:pt idx="3">
                  <c:v>12.9</c:v>
                </c:pt>
                <c:pt idx="4">
                  <c:v>12.9</c:v>
                </c:pt>
                <c:pt idx="5">
                  <c:v>8.6</c:v>
                </c:pt>
                <c:pt idx="6">
                  <c:v>7.1</c:v>
                </c:pt>
                <c:pt idx="7">
                  <c:v>7.1</c:v>
                </c:pt>
                <c:pt idx="8">
                  <c:v>2.9</c:v>
                </c:pt>
                <c:pt idx="9" formatCode="0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Жалобы работников и граждан</c:v>
                </c:pt>
                <c:pt idx="1">
                  <c:v>Информация о несчастном случае</c:v>
                </c:pt>
                <c:pt idx="2">
                  <c:v>Информация от других КНО</c:v>
                </c:pt>
                <c:pt idx="3">
                  <c:v>Ошибки и противоречия в документах</c:v>
                </c:pt>
                <c:pt idx="4">
                  <c:v>Жалобы от других компаний</c:v>
                </c:pt>
                <c:pt idx="5">
                  <c:v>"Заказ" конкурентов</c:v>
                </c:pt>
                <c:pt idx="6">
                  <c:v>История нарушений компаний</c:v>
                </c:pt>
                <c:pt idx="7">
                  <c:v>"Заказ" федеральных властей</c:v>
                </c:pt>
                <c:pt idx="8">
                  <c:v>"Заказ" местных властей</c:v>
                </c:pt>
                <c:pt idx="9">
                  <c:v>Проверка исполнения предписаний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54.4</c:v>
                </c:pt>
                <c:pt idx="1">
                  <c:v>22.4</c:v>
                </c:pt>
                <c:pt idx="2">
                  <c:v>30.4</c:v>
                </c:pt>
                <c:pt idx="3">
                  <c:v>13.9</c:v>
                </c:pt>
                <c:pt idx="4">
                  <c:v>15.2</c:v>
                </c:pt>
                <c:pt idx="5">
                  <c:v>13.9</c:v>
                </c:pt>
                <c:pt idx="6">
                  <c:v>6.3</c:v>
                </c:pt>
                <c:pt idx="7">
                  <c:v>6.3</c:v>
                </c:pt>
                <c:pt idx="8">
                  <c:v>3.8</c:v>
                </c:pt>
                <c:pt idx="9" formatCode="0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137920"/>
        <c:axId val="139708672"/>
      </c:barChart>
      <c:catAx>
        <c:axId val="14113792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39708672"/>
        <c:crosses val="autoZero"/>
        <c:auto val="1"/>
        <c:lblAlgn val="ctr"/>
        <c:lblOffset val="100"/>
        <c:noMultiLvlLbl val="0"/>
      </c:catAx>
      <c:valAx>
        <c:axId val="139708672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one"/>
        <c:crossAx val="141137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86262394284048"/>
          <c:y val="2.2870762949503111E-2"/>
          <c:w val="0.32094397054534918"/>
          <c:h val="4.03707928735057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99914719827619"/>
          <c:y val="1.3794262433591262E-2"/>
          <c:w val="0.49304919608754305"/>
          <c:h val="0.97852080048874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Предъявление в процессе проверки новых, неожиданных обязательных требований</c:v>
                </c:pt>
                <c:pt idx="1">
                  <c:v>Противоречия обязательных требований, предъявляемых различными органами</c:v>
                </c:pt>
                <c:pt idx="2">
                  <c:v>Устаревание обязательных требований, несоответствие современному уровню развития  техники</c:v>
                </c:pt>
                <c:pt idx="3">
                  <c:v>Дублирование обязательных требований</c:v>
                </c:pt>
                <c:pt idx="4">
                  <c:v>Отсутствие связи между обязательными требованиями и безопасностью</c:v>
                </c:pt>
                <c:pt idx="5">
                  <c:v>Более жесткие обязательные требования, чем у компаний, ведущих аналогичную детальность в странах ЕАЭС</c:v>
                </c:pt>
                <c:pt idx="6">
                  <c:v>Недоступность обязательных требований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52</c:v>
                </c:pt>
                <c:pt idx="1">
                  <c:v>39.200000000000003</c:v>
                </c:pt>
                <c:pt idx="2">
                  <c:v>28.4</c:v>
                </c:pt>
                <c:pt idx="3">
                  <c:v>27.5</c:v>
                </c:pt>
                <c:pt idx="4">
                  <c:v>24.5</c:v>
                </c:pt>
                <c:pt idx="5">
                  <c:v>12.7</c:v>
                </c:pt>
                <c:pt idx="6">
                  <c:v>9.8000000000000007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9278336"/>
        <c:axId val="139709824"/>
      </c:barChart>
      <c:catAx>
        <c:axId val="13927833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39709824"/>
        <c:crosses val="autoZero"/>
        <c:auto val="1"/>
        <c:lblAlgn val="ctr"/>
        <c:lblOffset val="100"/>
        <c:noMultiLvlLbl val="0"/>
      </c:catAx>
      <c:valAx>
        <c:axId val="13970982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13927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26450860309127E-2"/>
          <c:y val="4.4057617797775443E-2"/>
          <c:w val="0.62979221347331982"/>
          <c:h val="0.7970072490938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промышленного производства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101.7</c:v>
                </c:pt>
                <c:pt idx="1">
                  <c:v>99.2</c:v>
                </c:pt>
                <c:pt idx="2">
                  <c:v>101.3</c:v>
                </c:pt>
                <c:pt idx="3" formatCode="0.0">
                  <c:v>101.2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 роста в обрабатывающей промышленности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102.1</c:v>
                </c:pt>
                <c:pt idx="1">
                  <c:v>98.7</c:v>
                </c:pt>
                <c:pt idx="2">
                  <c:v>100.5</c:v>
                </c:pt>
                <c:pt idx="3" formatCode="0.0">
                  <c:v>100.4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49088"/>
        <c:axId val="33739840"/>
      </c:barChart>
      <c:catAx>
        <c:axId val="1034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739840"/>
        <c:crosses val="autoZero"/>
        <c:auto val="1"/>
        <c:lblAlgn val="ctr"/>
        <c:lblOffset val="100"/>
        <c:noMultiLvlLbl val="0"/>
      </c:catAx>
      <c:valAx>
        <c:axId val="33739840"/>
        <c:scaling>
          <c:orientation val="minMax"/>
          <c:min val="9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44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17623890027037"/>
          <c:y val="0"/>
          <c:w val="0.27930531133244008"/>
          <c:h val="0.9694855743282401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68E-2"/>
          <c:y val="9.718459198282032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Сложно</c:v>
                </c:pt>
                <c:pt idx="1">
                  <c:v>Средне</c:v>
                </c:pt>
                <c:pt idx="2">
                  <c:v>Легко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51.4</c:v>
                </c:pt>
                <c:pt idx="1">
                  <c:v>30.3</c:v>
                </c:pt>
                <c:pt idx="2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Сложно</c:v>
                </c:pt>
                <c:pt idx="1">
                  <c:v>Средне</c:v>
                </c:pt>
                <c:pt idx="2">
                  <c:v>Легко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54.2</c:v>
                </c:pt>
                <c:pt idx="1">
                  <c:v>21.9</c:v>
                </c:pt>
                <c:pt idx="2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Сложно</c:v>
                </c:pt>
                <c:pt idx="1">
                  <c:v>Средне</c:v>
                </c:pt>
                <c:pt idx="2">
                  <c:v>Легко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61.7</c:v>
                </c:pt>
                <c:pt idx="1">
                  <c:v>21.8</c:v>
                </c:pt>
                <c:pt idx="2">
                  <c:v>16.5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Сложно</c:v>
                </c:pt>
                <c:pt idx="1">
                  <c:v>Средне</c:v>
                </c:pt>
                <c:pt idx="2">
                  <c:v>Легко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48.2</c:v>
                </c:pt>
                <c:pt idx="1">
                  <c:v>26.6</c:v>
                </c:pt>
                <c:pt idx="2">
                  <c:v>25.2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1136384"/>
        <c:axId val="139712128"/>
      </c:barChart>
      <c:catAx>
        <c:axId val="141136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9712128"/>
        <c:crosses val="autoZero"/>
        <c:auto val="1"/>
        <c:lblAlgn val="ctr"/>
        <c:lblOffset val="100"/>
        <c:noMultiLvlLbl val="0"/>
      </c:catAx>
      <c:valAx>
        <c:axId val="139712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1136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3975484421557074"/>
          <c:y val="6.0144058697208305E-2"/>
          <c:w val="0.43477039895256259"/>
          <c:h val="9.737159985683605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92E-2"/>
          <c:y val="5.733044022906235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22.5</c:v>
                </c:pt>
                <c:pt idx="1">
                  <c:v>52.2</c:v>
                </c:pt>
                <c:pt idx="2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20.399999999999999</c:v>
                </c:pt>
                <c:pt idx="1">
                  <c:v>44.1</c:v>
                </c:pt>
                <c:pt idx="2">
                  <c:v>35.5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23.566878980891726</c:v>
                </c:pt>
                <c:pt idx="1">
                  <c:v>48.407643312101911</c:v>
                </c:pt>
                <c:pt idx="2">
                  <c:v>28.02547770700637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Регулярно</c:v>
                </c:pt>
                <c:pt idx="1">
                  <c:v>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15.827338129496399</c:v>
                </c:pt>
                <c:pt idx="1">
                  <c:v>46.762589928057565</c:v>
                </c:pt>
                <c:pt idx="2">
                  <c:v>37.410071942446045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1678080"/>
        <c:axId val="140935168"/>
      </c:barChart>
      <c:catAx>
        <c:axId val="141678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0935168"/>
        <c:crosses val="autoZero"/>
        <c:auto val="1"/>
        <c:lblAlgn val="ctr"/>
        <c:lblOffset val="100"/>
        <c:noMultiLvlLbl val="0"/>
      </c:catAx>
      <c:valAx>
        <c:axId val="1409351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41678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214475794692335"/>
          <c:y val="0.86443987115246967"/>
          <c:w val="0.41404718613455938"/>
          <c:h val="9.723348411235824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62962962962982E-2"/>
          <c:y val="6.0069053868266484E-2"/>
          <c:w val="0.94907407407407585"/>
          <c:h val="0.75740469941257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влияет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Отечественных производителей</c:v>
                </c:pt>
                <c:pt idx="1">
                  <c:v>Иностранных производителей, работающих в РФ</c:v>
                </c:pt>
                <c:pt idx="2">
                  <c:v>Производителей из стран ЕАЭС</c:v>
                </c:pt>
                <c:pt idx="3">
                  <c:v>Производителей из стран, не входящих в ЕАЭС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12.413793103448276</c:v>
                </c:pt>
                <c:pt idx="1">
                  <c:v>45.714285714285715</c:v>
                </c:pt>
                <c:pt idx="2">
                  <c:v>53.284671532846701</c:v>
                </c:pt>
                <c:pt idx="3">
                  <c:v>54.411764705882327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Слабо влияет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Отечественных производителей</c:v>
                </c:pt>
                <c:pt idx="1">
                  <c:v>Иностранных производителей, работающих в РФ</c:v>
                </c:pt>
                <c:pt idx="2">
                  <c:v>Производителей из стран ЕАЭС</c:v>
                </c:pt>
                <c:pt idx="3">
                  <c:v>Производителей из стран, не входящих в ЕАЭС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23.448275862068957</c:v>
                </c:pt>
                <c:pt idx="1">
                  <c:v>23.571428571428573</c:v>
                </c:pt>
                <c:pt idx="2">
                  <c:v>35.036496350364956</c:v>
                </c:pt>
                <c:pt idx="3">
                  <c:v>27.941176470588228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Заметно влияет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Отечественных производителей</c:v>
                </c:pt>
                <c:pt idx="1">
                  <c:v>Иностранных производителей, работающих в РФ</c:v>
                </c:pt>
                <c:pt idx="2">
                  <c:v>Производителей из стран ЕАЭС</c:v>
                </c:pt>
                <c:pt idx="3">
                  <c:v>Производителей из стран, не входящих в ЕАЭС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43.448275862068968</c:v>
                </c:pt>
                <c:pt idx="1">
                  <c:v>19.28571428571427</c:v>
                </c:pt>
                <c:pt idx="2">
                  <c:v>10.218978102189775</c:v>
                </c:pt>
                <c:pt idx="3">
                  <c:v>12.5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Сильно влияет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Отечественных производителей</c:v>
                </c:pt>
                <c:pt idx="1">
                  <c:v>Иностранных производителей, работающих в РФ</c:v>
                </c:pt>
                <c:pt idx="2">
                  <c:v>Производителей из стран ЕАЭС</c:v>
                </c:pt>
                <c:pt idx="3">
                  <c:v>Производителей из стран, не входящих в ЕАЭС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20.689655172413794</c:v>
                </c:pt>
                <c:pt idx="1">
                  <c:v>11.428571428571422</c:v>
                </c:pt>
                <c:pt idx="2">
                  <c:v>1.4598540145985399</c:v>
                </c:pt>
                <c:pt idx="3">
                  <c:v>5.1470588235294086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2043136"/>
        <c:axId val="140937472"/>
      </c:barChart>
      <c:catAx>
        <c:axId val="142043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0937472"/>
        <c:crosses val="autoZero"/>
        <c:auto val="1"/>
        <c:lblAlgn val="ctr"/>
        <c:lblOffset val="100"/>
        <c:noMultiLvlLbl val="0"/>
      </c:catAx>
      <c:valAx>
        <c:axId val="1409374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420431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129869181920664E-2"/>
          <c:y val="1.9800066104157701E-2"/>
          <c:w val="0.95857359902460915"/>
          <c:h val="0.1622592031330876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951234926538213E-2"/>
          <c:y val="0.12429115277821734"/>
          <c:w val="0.52568828873294593"/>
          <c:h val="0.72356062925359255"/>
        </c:manualLayout>
      </c:layout>
      <c:doughnutChart>
        <c:varyColors val="1"/>
        <c:ser>
          <c:idx val="0"/>
          <c:order val="0"/>
          <c:cat>
            <c:strRef>
              <c:f>'Вопрос 1_3'!$A$2:$A$8</c:f>
              <c:strCache>
                <c:ptCount val="7"/>
                <c:pt idx="0">
                  <c:v>Формирование общей площадки для продвижения интересов российских компаний за рубежом с функциями торгово-посреднической деятельности</c:v>
                </c:pt>
                <c:pt idx="1">
                  <c:v>Финансовая поддержка экспорта на перспективные, но пока высокорискованные развивающиеся рынки</c:v>
                </c:pt>
                <c:pt idx="2">
                  <c:v>Увеличение форматов и объемов финансовой поддержки экспорта</c:v>
                </c:pt>
                <c:pt idx="3">
                  <c:v>Увеличение числа форматов и объема нефинансовой поддержки экспорта</c:v>
                </c:pt>
                <c:pt idx="4">
                  <c:v>Либерализация валютного регулирования и валютного контроля</c:v>
                </c:pt>
                <c:pt idx="5">
                  <c:v>Совершенствование процедур экспортного контроля, расширение основания для применения генеральных лицензий и безлицензионного контроля</c:v>
                </c:pt>
                <c:pt idx="6">
                  <c:v>Реализация комплекса мер по повышению экспортного потенциала МСП: экспортный аудит, экспортный стандарт, «единое окно» для МСП-экспортеров</c:v>
                </c:pt>
              </c:strCache>
            </c:strRef>
          </c:cat>
          <c:val>
            <c:numRef>
              <c:f>'Вопрос 1_3'!$B$2:$B$8</c:f>
              <c:numCache>
                <c:formatCode>General</c:formatCode>
                <c:ptCount val="7"/>
                <c:pt idx="0">
                  <c:v>168</c:v>
                </c:pt>
                <c:pt idx="1">
                  <c:v>154</c:v>
                </c:pt>
                <c:pt idx="2">
                  <c:v>152</c:v>
                </c:pt>
                <c:pt idx="3">
                  <c:v>143</c:v>
                </c:pt>
                <c:pt idx="4">
                  <c:v>116</c:v>
                </c:pt>
                <c:pt idx="5">
                  <c:v>116</c:v>
                </c:pt>
                <c:pt idx="6">
                  <c:v>115</c:v>
                </c:pt>
              </c:numCache>
            </c:numRef>
          </c:val>
        </c:ser>
        <c:ser>
          <c:idx val="1"/>
          <c:order val="1"/>
          <c:dLbls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6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'Вопрос 1_3'!$A$2:$A$8</c:f>
              <c:strCache>
                <c:ptCount val="7"/>
                <c:pt idx="0">
                  <c:v>Формирование общей площадки для продвижения интересов российских компаний за рубежом с функциями торгово-посреднической деятельности</c:v>
                </c:pt>
                <c:pt idx="1">
                  <c:v>Финансовая поддержка экспорта на перспективные, но пока высокорискованные развивающиеся рынки</c:v>
                </c:pt>
                <c:pt idx="2">
                  <c:v>Увеличение форматов и объемов финансовой поддержки экспорта</c:v>
                </c:pt>
                <c:pt idx="3">
                  <c:v>Увеличение числа форматов и объема нефинансовой поддержки экспорта</c:v>
                </c:pt>
                <c:pt idx="4">
                  <c:v>Либерализация валютного регулирования и валютного контроля</c:v>
                </c:pt>
                <c:pt idx="5">
                  <c:v>Совершенствование процедур экспортного контроля, расширение основания для применения генеральных лицензий и безлицензионного контроля</c:v>
                </c:pt>
                <c:pt idx="6">
                  <c:v>Реализация комплекса мер по повышению экспортного потенциала МСП: экспортный аудит, экспортный стандарт, «единое окно» для МСП-экспортеров</c:v>
                </c:pt>
              </c:strCache>
            </c:strRef>
          </c:cat>
          <c:val>
            <c:numRef>
              <c:f>'Вопрос 1_3'!$C$2:$C$8</c:f>
              <c:numCache>
                <c:formatCode>0.00%</c:formatCode>
                <c:ptCount val="7"/>
                <c:pt idx="0">
                  <c:v>0.43979057591623039</c:v>
                </c:pt>
                <c:pt idx="1">
                  <c:v>0.40314136125654448</c:v>
                </c:pt>
                <c:pt idx="2">
                  <c:v>0.39790575916230364</c:v>
                </c:pt>
                <c:pt idx="3">
                  <c:v>0.37434554973821987</c:v>
                </c:pt>
                <c:pt idx="4">
                  <c:v>0.30366492146596857</c:v>
                </c:pt>
                <c:pt idx="5">
                  <c:v>0.30366492146596857</c:v>
                </c:pt>
                <c:pt idx="6">
                  <c:v>0.30104712041884818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998331697206682"/>
          <c:y val="0.10941323415452078"/>
          <c:w val="0.4310177967475381"/>
          <c:h val="0.8607654374915589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73184601924795E-2"/>
          <c:y val="0.15572409770617798"/>
          <c:w val="0.97922681539807621"/>
          <c:h val="0.73453605655614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437792626216138E-2"/>
                  <c:y val="-1.2942501338235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494516482295327E-3"/>
                  <c:y val="6.0998526838844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94516482295618E-3"/>
                  <c:y val="-1.0697226475988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41774723443429E-3"/>
                  <c:y val="-4.51471100096263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241690659606556E-3"/>
                  <c:y val="-1.20588453134836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37.1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15.7</c:v>
                </c:pt>
                <c:pt idx="4">
                  <c:v>29.6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391226371673068E-3"/>
                  <c:y val="-1.00420660330670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46837921963473E-3"/>
                  <c:y val="-9.4444472499688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47258241147809E-3"/>
                  <c:y val="1.6132911187317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9336413973493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9.1775537236501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 применяются</c:v>
                </c:pt>
                <c:pt idx="1">
                  <c:v>5-10%</c:v>
                </c:pt>
                <c:pt idx="2">
                  <c:v>11-20%</c:v>
                </c:pt>
                <c:pt idx="3">
                  <c:v>21-50%</c:v>
                </c:pt>
                <c:pt idx="4">
                  <c:v>более 50%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43.4</c:v>
                </c:pt>
                <c:pt idx="1">
                  <c:v>10.9</c:v>
                </c:pt>
                <c:pt idx="2">
                  <c:v>5.4</c:v>
                </c:pt>
                <c:pt idx="3">
                  <c:v>5.4</c:v>
                </c:pt>
                <c:pt idx="4">
                  <c:v>34.9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204928"/>
        <c:axId val="140941504"/>
      </c:barChart>
      <c:catAx>
        <c:axId val="1422049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40941504"/>
        <c:crosses val="autoZero"/>
        <c:auto val="1"/>
        <c:lblAlgn val="ctr"/>
        <c:lblOffset val="100"/>
        <c:noMultiLvlLbl val="0"/>
      </c:catAx>
      <c:valAx>
        <c:axId val="14094150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142204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270031350247929"/>
          <c:y val="1.999537414145075E-2"/>
          <c:w val="0.38901254807995461"/>
          <c:h val="7.9620667906848422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00284339457669"/>
          <c:y val="6.0375381648722484E-2"/>
          <c:w val="0.67399715660542636"/>
          <c:h val="0.91558262360062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 суд</c:v>
                </c:pt>
                <c:pt idx="1">
                  <c:v>В федеральные органы исполнит. власти</c:v>
                </c:pt>
                <c:pt idx="2">
                  <c:v>Действуя самостоятельно</c:v>
                </c:pt>
                <c:pt idx="3">
                  <c:v>В рег администрации / муниципалитеты</c:v>
                </c:pt>
                <c:pt idx="4">
                  <c:v>В общ. и иные объединения предпринимателей</c:v>
                </c:pt>
                <c:pt idx="5">
                  <c:v>В российские третейские суды, органы медиации</c:v>
                </c:pt>
                <c:pt idx="6">
                  <c:v>В СМИ</c:v>
                </c:pt>
                <c:pt idx="7">
                  <c:v>Эффективных способов нет</c:v>
                </c:pt>
                <c:pt idx="8">
                  <c:v>К другим предпринимателям</c:v>
                </c:pt>
                <c:pt idx="9">
                  <c:v>Международный суд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89.1</c:v>
                </c:pt>
                <c:pt idx="1">
                  <c:v>31.3</c:v>
                </c:pt>
                <c:pt idx="2">
                  <c:v>30.6</c:v>
                </c:pt>
                <c:pt idx="3">
                  <c:v>24.5</c:v>
                </c:pt>
                <c:pt idx="4">
                  <c:v>20.399999999999999</c:v>
                </c:pt>
                <c:pt idx="5">
                  <c:v>18.399999999999999</c:v>
                </c:pt>
                <c:pt idx="6">
                  <c:v>12.2</c:v>
                </c:pt>
                <c:pt idx="7">
                  <c:v>8.1999999999999993</c:v>
                </c:pt>
                <c:pt idx="8">
                  <c:v>2</c:v>
                </c:pt>
                <c:pt idx="9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 суд</c:v>
                </c:pt>
                <c:pt idx="1">
                  <c:v>В федеральные органы исполнит. власти</c:v>
                </c:pt>
                <c:pt idx="2">
                  <c:v>Действуя самостоятельно</c:v>
                </c:pt>
                <c:pt idx="3">
                  <c:v>В рег администрации / муниципалитеты</c:v>
                </c:pt>
                <c:pt idx="4">
                  <c:v>В общ. и иные объединения предпринимателей</c:v>
                </c:pt>
                <c:pt idx="5">
                  <c:v>В российские третейские суды, органы медиации</c:v>
                </c:pt>
                <c:pt idx="6">
                  <c:v>В СМИ</c:v>
                </c:pt>
                <c:pt idx="7">
                  <c:v>Эффективных способов нет</c:v>
                </c:pt>
                <c:pt idx="8">
                  <c:v>К другим предпринимателям</c:v>
                </c:pt>
                <c:pt idx="9">
                  <c:v>Международный суд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80</c:v>
                </c:pt>
                <c:pt idx="1">
                  <c:v>31.1</c:v>
                </c:pt>
                <c:pt idx="2">
                  <c:v>35.6</c:v>
                </c:pt>
                <c:pt idx="3">
                  <c:v>24.4</c:v>
                </c:pt>
                <c:pt idx="4">
                  <c:v>21.1</c:v>
                </c:pt>
                <c:pt idx="5">
                  <c:v>5</c:v>
                </c:pt>
                <c:pt idx="6">
                  <c:v>18.899999999999999</c:v>
                </c:pt>
                <c:pt idx="7">
                  <c:v>18.3</c:v>
                </c:pt>
                <c:pt idx="8">
                  <c:v>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922304"/>
        <c:axId val="133907008"/>
      </c:barChart>
      <c:catAx>
        <c:axId val="14192230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33907008"/>
        <c:crosses val="autoZero"/>
        <c:auto val="1"/>
        <c:lblAlgn val="ctr"/>
        <c:lblOffset val="100"/>
        <c:noMultiLvlLbl val="0"/>
      </c:catAx>
      <c:valAx>
        <c:axId val="1339070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41922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4753128081212057"/>
          <c:y val="1.7684557194648769E-2"/>
          <c:w val="0.31763526981807688"/>
          <c:h val="2.9830115883034216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Практически нет</c:v>
                </c:pt>
                <c:pt idx="1">
                  <c:v>Скорее небольшие</c:v>
                </c:pt>
                <c:pt idx="2">
                  <c:v>Скорее большие</c:v>
                </c:pt>
                <c:pt idx="3">
                  <c:v>Большие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0.6</c:v>
                </c:pt>
                <c:pt idx="1">
                  <c:v>4.3</c:v>
                </c:pt>
                <c:pt idx="2">
                  <c:v>69.7</c:v>
                </c:pt>
                <c:pt idx="3">
                  <c:v>25.4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1928960"/>
        <c:axId val="133909312"/>
      </c:barChart>
      <c:catAx>
        <c:axId val="141928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909312"/>
        <c:crosses val="autoZero"/>
        <c:auto val="1"/>
        <c:lblAlgn val="ctr"/>
        <c:lblOffset val="100"/>
        <c:noMultiLvlLbl val="0"/>
      </c:catAx>
      <c:valAx>
        <c:axId val="133909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192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Практически нет</c:v>
                </c:pt>
                <c:pt idx="1">
                  <c:v>Скорее небольшие</c:v>
                </c:pt>
                <c:pt idx="2">
                  <c:v>Скорее большие</c:v>
                </c:pt>
                <c:pt idx="3">
                  <c:v>Большие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34</c:v>
                </c:pt>
                <c:pt idx="2">
                  <c:v>40.5</c:v>
                </c:pt>
                <c:pt idx="3">
                  <c:v>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460416"/>
        <c:axId val="133911040"/>
      </c:barChart>
      <c:catAx>
        <c:axId val="142460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911040"/>
        <c:crosses val="autoZero"/>
        <c:auto val="1"/>
        <c:lblAlgn val="ctr"/>
        <c:lblOffset val="100"/>
        <c:noMultiLvlLbl val="0"/>
      </c:catAx>
      <c:valAx>
        <c:axId val="13391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246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85E-2"/>
          <c:y val="5.733044022906235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Снизился</c:v>
                </c:pt>
                <c:pt idx="1">
                  <c:v>Не изменился</c:v>
                </c:pt>
                <c:pt idx="2">
                  <c:v>Вырос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17.3</c:v>
                </c:pt>
                <c:pt idx="1">
                  <c:v>75.900000000000006</c:v>
                </c:pt>
                <c:pt idx="2">
                  <c:v>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490112"/>
        <c:axId val="133912768"/>
      </c:barChart>
      <c:catAx>
        <c:axId val="142490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912768"/>
        <c:crosses val="autoZero"/>
        <c:auto val="1"/>
        <c:lblAlgn val="ctr"/>
        <c:lblOffset val="100"/>
        <c:noMultiLvlLbl val="0"/>
      </c:catAx>
      <c:valAx>
        <c:axId val="133912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249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86074301687899E-2"/>
          <c:y val="4.4057617797775443E-2"/>
          <c:w val="0.66800793803213643"/>
          <c:h val="0.714254146179325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целом по нефинансовым организациям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Лист1!$A$2:$A$48</c:f>
              <c:numCache>
                <c:formatCode>mmm\-yy</c:formatCode>
                <c:ptCount val="47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 formatCode="[$-419]mmmm\ yyyy;@">
                  <c:v>42370</c:v>
                </c:pt>
                <c:pt idx="25" formatCode="[$-419]mmmm\ yyyy;@">
                  <c:v>42401</c:v>
                </c:pt>
                <c:pt idx="26" formatCode="[$-419]mmmm\ yyyy;@">
                  <c:v>42430</c:v>
                </c:pt>
                <c:pt idx="27" formatCode="[$-419]mmmm\ yyyy;@">
                  <c:v>42461</c:v>
                </c:pt>
                <c:pt idx="28" formatCode="[$-419]mmmm\ yyyy;@">
                  <c:v>42491</c:v>
                </c:pt>
                <c:pt idx="29" formatCode="[$-419]mmmm\ yyyy;@">
                  <c:v>42522</c:v>
                </c:pt>
                <c:pt idx="30" formatCode="[$-419]mmmm\ yyyy;@">
                  <c:v>42552</c:v>
                </c:pt>
                <c:pt idx="31" formatCode="[$-419]mmmm\ yyyy;@">
                  <c:v>42583</c:v>
                </c:pt>
                <c:pt idx="32" formatCode="[$-419]mmmm\ yyyy;@">
                  <c:v>42614</c:v>
                </c:pt>
                <c:pt idx="33" formatCode="[$-419]mmmm\ yyyy;@">
                  <c:v>42644</c:v>
                </c:pt>
                <c:pt idx="34" formatCode="[$-419]mmmm\ yyyy;@">
                  <c:v>42675</c:v>
                </c:pt>
                <c:pt idx="35" formatCode="[$-419]mmmm\ yyyy;@">
                  <c:v>42705</c:v>
                </c:pt>
                <c:pt idx="36" formatCode="[$-419]mmmm\ yyyy;@">
                  <c:v>42736</c:v>
                </c:pt>
                <c:pt idx="37" formatCode="[$-419]mmmm\ yyyy;@">
                  <c:v>42767</c:v>
                </c:pt>
                <c:pt idx="38" formatCode="[$-419]mmmm\ yyyy;@">
                  <c:v>42795</c:v>
                </c:pt>
                <c:pt idx="39" formatCode="[$-419]mmmm\ yyyy;@">
                  <c:v>42826</c:v>
                </c:pt>
                <c:pt idx="40" formatCode="[$-419]mmmm\ yyyy;@">
                  <c:v>42856</c:v>
                </c:pt>
                <c:pt idx="41" formatCode="[$-419]mmmm\ yyyy;@">
                  <c:v>42887</c:v>
                </c:pt>
                <c:pt idx="42" formatCode="[$-419]mmmm\ yyyy;@">
                  <c:v>42917</c:v>
                </c:pt>
                <c:pt idx="43" formatCode="[$-419]mmmm\ yyyy;@">
                  <c:v>42948</c:v>
                </c:pt>
                <c:pt idx="44" formatCode="[$-419]mmmm\ yyyy;@">
                  <c:v>42979</c:v>
                </c:pt>
                <c:pt idx="45" formatCode="[$-419]mmmm\ yyyy;@">
                  <c:v>43009</c:v>
                </c:pt>
                <c:pt idx="46">
                  <c:v>43040</c:v>
                </c:pt>
              </c:numCache>
            </c:numRef>
          </c:cat>
          <c:val>
            <c:numRef>
              <c:f>Лист1!$B$2:$B$48</c:f>
              <c:numCache>
                <c:formatCode>General</c:formatCode>
                <c:ptCount val="47"/>
                <c:pt idx="0">
                  <c:v>9.15</c:v>
                </c:pt>
                <c:pt idx="1">
                  <c:v>9.43</c:v>
                </c:pt>
                <c:pt idx="2">
                  <c:v>10.29</c:v>
                </c:pt>
                <c:pt idx="3">
                  <c:v>10.53</c:v>
                </c:pt>
                <c:pt idx="4">
                  <c:v>10.6</c:v>
                </c:pt>
                <c:pt idx="5">
                  <c:v>10.68</c:v>
                </c:pt>
                <c:pt idx="6">
                  <c:v>10.69</c:v>
                </c:pt>
                <c:pt idx="7">
                  <c:v>10.56</c:v>
                </c:pt>
                <c:pt idx="8">
                  <c:v>10.62</c:v>
                </c:pt>
                <c:pt idx="9">
                  <c:v>10.79</c:v>
                </c:pt>
                <c:pt idx="10">
                  <c:v>11.97</c:v>
                </c:pt>
                <c:pt idx="11">
                  <c:v>18.309999999999999</c:v>
                </c:pt>
                <c:pt idx="12">
                  <c:v>19.86</c:v>
                </c:pt>
                <c:pt idx="13">
                  <c:v>18.14</c:v>
                </c:pt>
                <c:pt idx="14">
                  <c:v>17.91</c:v>
                </c:pt>
                <c:pt idx="15">
                  <c:v>17.170000000000002</c:v>
                </c:pt>
                <c:pt idx="16">
                  <c:v>16.02</c:v>
                </c:pt>
                <c:pt idx="17">
                  <c:v>15.51</c:v>
                </c:pt>
                <c:pt idx="18">
                  <c:v>14.65</c:v>
                </c:pt>
                <c:pt idx="19">
                  <c:v>14.24</c:v>
                </c:pt>
                <c:pt idx="20">
                  <c:v>13.97</c:v>
                </c:pt>
                <c:pt idx="21">
                  <c:v>13.58</c:v>
                </c:pt>
                <c:pt idx="22">
                  <c:v>13.75</c:v>
                </c:pt>
                <c:pt idx="23">
                  <c:v>13.8</c:v>
                </c:pt>
                <c:pt idx="24" formatCode="#,##0.00;\-#,##0.00;0.00">
                  <c:v>13.37</c:v>
                </c:pt>
                <c:pt idx="25" formatCode="#,##0.00;\-#,##0.00;0.00">
                  <c:v>13.41</c:v>
                </c:pt>
                <c:pt idx="26" formatCode="#,##0.00;\-#,##0.00;0.00">
                  <c:v>13.24</c:v>
                </c:pt>
                <c:pt idx="27" formatCode="#,##0.00;\-#,##0.00;0.00">
                  <c:v>13</c:v>
                </c:pt>
                <c:pt idx="28" formatCode="#,##0.00;\-#,##0.00;0.00">
                  <c:v>13.06</c:v>
                </c:pt>
                <c:pt idx="29" formatCode="#,##0.00;\-#,##0.00;0.00">
                  <c:v>12.71</c:v>
                </c:pt>
                <c:pt idx="30" formatCode="#,##0.00;\-#,##0.00;0.00">
                  <c:v>12.44</c:v>
                </c:pt>
                <c:pt idx="31" formatCode="#,##0.00;\-#,##0.00;0.00">
                  <c:v>12.19</c:v>
                </c:pt>
                <c:pt idx="32" formatCode="#,##0.00;\-#,##0.00;0.00">
                  <c:v>12.07</c:v>
                </c:pt>
                <c:pt idx="33" formatCode="#,##0.00;\-#,##0.00;0.00">
                  <c:v>12.07</c:v>
                </c:pt>
                <c:pt idx="34" formatCode="#,##0.00;\-#,##0.00;0.00">
                  <c:v>11.72</c:v>
                </c:pt>
                <c:pt idx="35" formatCode="#,##0.00;\-#,##0.00;0.00">
                  <c:v>11.83</c:v>
                </c:pt>
                <c:pt idx="36" formatCode="#,##0.00;\-#,##0.00;0.00">
                  <c:v>11.61</c:v>
                </c:pt>
                <c:pt idx="37" formatCode="#,##0.00;\-#,##0.00;0.00">
                  <c:v>11.48</c:v>
                </c:pt>
                <c:pt idx="38" formatCode="#,##0.00;\-#,##0.00;0.00">
                  <c:v>11.41</c:v>
                </c:pt>
                <c:pt idx="39" formatCode="#,##0.00;\-#,##0.00;0.00">
                  <c:v>11.02</c:v>
                </c:pt>
                <c:pt idx="40" formatCode="#,##0.00;\-#,##0.00;0.00">
                  <c:v>10.72</c:v>
                </c:pt>
                <c:pt idx="41" formatCode="#,##0.00;\-#,##0.00;0.00">
                  <c:v>10.68</c:v>
                </c:pt>
                <c:pt idx="42" formatCode="#,##0.00;\-#,##0.00;0.00">
                  <c:v>10.44</c:v>
                </c:pt>
                <c:pt idx="43" formatCode="#,##0.00;\-#,##0.00;0.00">
                  <c:v>10.41</c:v>
                </c:pt>
                <c:pt idx="44" formatCode="#,##0.00;\-#,##0.00;0.00">
                  <c:v>10.029999999999999</c:v>
                </c:pt>
                <c:pt idx="45" formatCode="#,##0.00;\-#,##0.00;0.00">
                  <c:v>9.82</c:v>
                </c:pt>
                <c:pt idx="46">
                  <c:v>9.67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субъектам малого и среднего предпринимательства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Лист1!$A$2:$A$48</c:f>
              <c:numCache>
                <c:formatCode>mmm\-yy</c:formatCode>
                <c:ptCount val="47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 formatCode="[$-419]mmmm\ yyyy;@">
                  <c:v>42370</c:v>
                </c:pt>
                <c:pt idx="25" formatCode="[$-419]mmmm\ yyyy;@">
                  <c:v>42401</c:v>
                </c:pt>
                <c:pt idx="26" formatCode="[$-419]mmmm\ yyyy;@">
                  <c:v>42430</c:v>
                </c:pt>
                <c:pt idx="27" formatCode="[$-419]mmmm\ yyyy;@">
                  <c:v>42461</c:v>
                </c:pt>
                <c:pt idx="28" formatCode="[$-419]mmmm\ yyyy;@">
                  <c:v>42491</c:v>
                </c:pt>
                <c:pt idx="29" formatCode="[$-419]mmmm\ yyyy;@">
                  <c:v>42522</c:v>
                </c:pt>
                <c:pt idx="30" formatCode="[$-419]mmmm\ yyyy;@">
                  <c:v>42552</c:v>
                </c:pt>
                <c:pt idx="31" formatCode="[$-419]mmmm\ yyyy;@">
                  <c:v>42583</c:v>
                </c:pt>
                <c:pt idx="32" formatCode="[$-419]mmmm\ yyyy;@">
                  <c:v>42614</c:v>
                </c:pt>
                <c:pt idx="33" formatCode="[$-419]mmmm\ yyyy;@">
                  <c:v>42644</c:v>
                </c:pt>
                <c:pt idx="34" formatCode="[$-419]mmmm\ yyyy;@">
                  <c:v>42675</c:v>
                </c:pt>
                <c:pt idx="35" formatCode="[$-419]mmmm\ yyyy;@">
                  <c:v>42705</c:v>
                </c:pt>
                <c:pt idx="36" formatCode="[$-419]mmmm\ yyyy;@">
                  <c:v>42736</c:v>
                </c:pt>
                <c:pt idx="37" formatCode="[$-419]mmmm\ yyyy;@">
                  <c:v>42767</c:v>
                </c:pt>
                <c:pt idx="38" formatCode="[$-419]mmmm\ yyyy;@">
                  <c:v>42795</c:v>
                </c:pt>
                <c:pt idx="39" formatCode="[$-419]mmmm\ yyyy;@">
                  <c:v>42826</c:v>
                </c:pt>
                <c:pt idx="40" formatCode="[$-419]mmmm\ yyyy;@">
                  <c:v>42856</c:v>
                </c:pt>
                <c:pt idx="41" formatCode="[$-419]mmmm\ yyyy;@">
                  <c:v>42887</c:v>
                </c:pt>
                <c:pt idx="42" formatCode="[$-419]mmmm\ yyyy;@">
                  <c:v>42917</c:v>
                </c:pt>
                <c:pt idx="43" formatCode="[$-419]mmmm\ yyyy;@">
                  <c:v>42948</c:v>
                </c:pt>
                <c:pt idx="44" formatCode="[$-419]mmmm\ yyyy;@">
                  <c:v>42979</c:v>
                </c:pt>
                <c:pt idx="45" formatCode="[$-419]mmmm\ yyyy;@">
                  <c:v>43009</c:v>
                </c:pt>
                <c:pt idx="46">
                  <c:v>43040</c:v>
                </c:pt>
              </c:numCache>
            </c:numRef>
          </c:cat>
          <c:val>
            <c:numRef>
              <c:f>Лист1!$C$2:$C$48</c:f>
              <c:numCache>
                <c:formatCode>General</c:formatCode>
                <c:ptCount val="47"/>
                <c:pt idx="0">
                  <c:v>12.49</c:v>
                </c:pt>
                <c:pt idx="1">
                  <c:v>12.59</c:v>
                </c:pt>
                <c:pt idx="2">
                  <c:v>12.55</c:v>
                </c:pt>
                <c:pt idx="3">
                  <c:v>12.85</c:v>
                </c:pt>
                <c:pt idx="4">
                  <c:v>12.88</c:v>
                </c:pt>
                <c:pt idx="5">
                  <c:v>12.95</c:v>
                </c:pt>
                <c:pt idx="6">
                  <c:v>13.09</c:v>
                </c:pt>
                <c:pt idx="7">
                  <c:v>13.16</c:v>
                </c:pt>
                <c:pt idx="8">
                  <c:v>13.27</c:v>
                </c:pt>
                <c:pt idx="9">
                  <c:v>13.33</c:v>
                </c:pt>
                <c:pt idx="10">
                  <c:v>13.77</c:v>
                </c:pt>
                <c:pt idx="11">
                  <c:v>16.09</c:v>
                </c:pt>
                <c:pt idx="12">
                  <c:v>18.86</c:v>
                </c:pt>
                <c:pt idx="13">
                  <c:v>19.05</c:v>
                </c:pt>
                <c:pt idx="14">
                  <c:v>19.12</c:v>
                </c:pt>
                <c:pt idx="15">
                  <c:v>18.88</c:v>
                </c:pt>
                <c:pt idx="16">
                  <c:v>18.52</c:v>
                </c:pt>
                <c:pt idx="17">
                  <c:v>18.11</c:v>
                </c:pt>
                <c:pt idx="18">
                  <c:v>17.61</c:v>
                </c:pt>
                <c:pt idx="19">
                  <c:v>17.329999999999998</c:v>
                </c:pt>
                <c:pt idx="20">
                  <c:v>16.97</c:v>
                </c:pt>
                <c:pt idx="21">
                  <c:v>16.96</c:v>
                </c:pt>
                <c:pt idx="22">
                  <c:v>16.72</c:v>
                </c:pt>
                <c:pt idx="23">
                  <c:v>16.440000000000001</c:v>
                </c:pt>
                <c:pt idx="24" formatCode="#,##0.00;\-#,##0.00;0.00">
                  <c:v>16.46</c:v>
                </c:pt>
                <c:pt idx="25" formatCode="#,##0.00;\-#,##0.00;0.00">
                  <c:v>16.350000000000001</c:v>
                </c:pt>
                <c:pt idx="26" formatCode="#,##0.00;\-#,##0.00;0.00">
                  <c:v>16.14</c:v>
                </c:pt>
                <c:pt idx="27" formatCode="#,##0.00;\-#,##0.00;0.00">
                  <c:v>16.36</c:v>
                </c:pt>
                <c:pt idx="28" formatCode="#,##0.00;\-#,##0.00;0.00">
                  <c:v>16.309999999999999</c:v>
                </c:pt>
                <c:pt idx="29" formatCode="#,##0.00;\-#,##0.00;0.00">
                  <c:v>15.99</c:v>
                </c:pt>
                <c:pt idx="30" formatCode="#,##0.00;\-#,##0.00;0.00">
                  <c:v>15.62</c:v>
                </c:pt>
                <c:pt idx="31" formatCode="#,##0.00;\-#,##0.00;0.00">
                  <c:v>15.51</c:v>
                </c:pt>
                <c:pt idx="32" formatCode="#,##0.00;\-#,##0.00;0.00">
                  <c:v>15.13</c:v>
                </c:pt>
                <c:pt idx="33" formatCode="#,##0.00;\-#,##0.00;0.00">
                  <c:v>14.95</c:v>
                </c:pt>
                <c:pt idx="34" formatCode="#,##0.00;\-#,##0.00;0.00">
                  <c:v>14.89</c:v>
                </c:pt>
                <c:pt idx="35" formatCode="#,##0.00;\-#,##0.00;0.00">
                  <c:v>14.53</c:v>
                </c:pt>
                <c:pt idx="36" formatCode="#,##0.00;\-#,##0.00;0.00">
                  <c:v>14.43</c:v>
                </c:pt>
                <c:pt idx="37" formatCode="#,##0.00;\-#,##0.00;0.00">
                  <c:v>13.73</c:v>
                </c:pt>
                <c:pt idx="38" formatCode="#,##0.00;\-#,##0.00;0.00">
                  <c:v>13.84</c:v>
                </c:pt>
                <c:pt idx="39" formatCode="#,##0.00;\-#,##0.00;0.00">
                  <c:v>13.59</c:v>
                </c:pt>
                <c:pt idx="40" formatCode="#,##0.00;\-#,##0.00;0.00">
                  <c:v>13.62</c:v>
                </c:pt>
                <c:pt idx="41" formatCode="#,##0.00;\-#,##0.00;0.00">
                  <c:v>13.39</c:v>
                </c:pt>
                <c:pt idx="42" formatCode="#,##0.00;\-#,##0.00;0.00">
                  <c:v>13.3</c:v>
                </c:pt>
                <c:pt idx="43" formatCode="#,##0.00;\-#,##0.00;0.00">
                  <c:v>13.28</c:v>
                </c:pt>
                <c:pt idx="44" formatCode="#,##0.00;\-#,##0.00;0.00">
                  <c:v>13.15</c:v>
                </c:pt>
                <c:pt idx="45" formatCode="#,##0.00;\-#,##0.00;0.00">
                  <c:v>13.06</c:v>
                </c:pt>
                <c:pt idx="46">
                  <c:v>12.63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88064"/>
        <c:axId val="142557760"/>
      </c:lineChart>
      <c:dateAx>
        <c:axId val="1424880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2557760"/>
        <c:crosses val="autoZero"/>
        <c:auto val="1"/>
        <c:lblOffset val="100"/>
        <c:baseTimeUnit val="months"/>
      </c:dateAx>
      <c:valAx>
        <c:axId val="142557760"/>
        <c:scaling>
          <c:orientation val="minMax"/>
          <c:min val="7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248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45799457994553"/>
          <c:y val="0.15377484064491939"/>
          <c:w val="0.26753387533875428"/>
          <c:h val="0.5138788901387345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555967478554764E-2"/>
          <c:y val="6.2568897637795273E-2"/>
          <c:w val="0.70489733672203658"/>
          <c:h val="0.73914807524059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Бразилия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100.5</c:v>
                </c:pt>
                <c:pt idx="1">
                  <c:v>96.2</c:v>
                </c:pt>
                <c:pt idx="2">
                  <c:v>96.4</c:v>
                </c:pt>
                <c:pt idx="3">
                  <c:v>100.2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Китай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107.3</c:v>
                </c:pt>
                <c:pt idx="1">
                  <c:v>106.9</c:v>
                </c:pt>
                <c:pt idx="2">
                  <c:v>106.7</c:v>
                </c:pt>
                <c:pt idx="3">
                  <c:v>106.9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Индия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107.2</c:v>
                </c:pt>
                <c:pt idx="1">
                  <c:v>107.9</c:v>
                </c:pt>
                <c:pt idx="2">
                  <c:v>106.8</c:v>
                </c:pt>
                <c:pt idx="3">
                  <c:v>105.9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Россия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100.7</c:v>
                </c:pt>
                <c:pt idx="1">
                  <c:v>97.2</c:v>
                </c:pt>
                <c:pt idx="2">
                  <c:v>99.8</c:v>
                </c:pt>
                <c:pt idx="3">
                  <c:v>101.8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ЮАР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101.7</c:v>
                </c:pt>
                <c:pt idx="1">
                  <c:v>101.3</c:v>
                </c:pt>
                <c:pt idx="2">
                  <c:v>100.3</c:v>
                </c:pt>
                <c:pt idx="3">
                  <c:v>100.5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51136"/>
        <c:axId val="33742144"/>
      </c:barChart>
      <c:catAx>
        <c:axId val="1034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742144"/>
        <c:crosses val="autoZero"/>
        <c:auto val="1"/>
        <c:lblAlgn val="ctr"/>
        <c:lblOffset val="100"/>
        <c:noMultiLvlLbl val="0"/>
      </c:catAx>
      <c:valAx>
        <c:axId val="33742144"/>
        <c:scaling>
          <c:orientation val="minMax"/>
          <c:max val="115"/>
          <c:min val="8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45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2994581358085"/>
          <c:y val="0.10582731846019246"/>
          <c:w val="0.17866643110673844"/>
          <c:h val="0.7255068897637795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Хорошо осведомлены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</c:v>
                </c:pt>
                <c:pt idx="1">
                  <c:v>Внешэкономбанк</c:v>
                </c:pt>
                <c:pt idx="2">
                  <c:v>Региональный ФРП</c:v>
                </c:pt>
                <c:pt idx="3">
                  <c:v>Российский фонд прямых инвестиций</c:v>
                </c:pt>
                <c:pt idx="4">
                  <c:v>Росэксимбанк/ЭКСАР/РЭЦ</c:v>
                </c:pt>
                <c:pt idx="5">
                  <c:v>ТОСЭР</c:v>
                </c:pt>
                <c:pt idx="6">
                  <c:v>Особые экономические зоны</c:v>
                </c:pt>
                <c:pt idx="7">
                  <c:v>Фонд развития моногородов</c:v>
                </c:pt>
                <c:pt idx="8">
                  <c:v>Фонд развития Дальнего Востока</c:v>
                </c:pt>
                <c:pt idx="9">
                  <c:v>Агентство развития региона</c:v>
                </c:pt>
                <c:pt idx="10">
                  <c:v>Сколково</c:v>
                </c:pt>
                <c:pt idx="11">
                  <c:v>РОСНАНО</c:v>
                </c:pt>
                <c:pt idx="12">
                  <c:v>РВК</c:v>
                </c:pt>
                <c:pt idx="13">
                  <c:v>Фонд Бортника</c:v>
                </c:pt>
                <c:pt idx="14">
                  <c:v>Агентство по технологическому развитию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31.007751937984494</c:v>
                </c:pt>
                <c:pt idx="1">
                  <c:v>28.46153846153846</c:v>
                </c:pt>
                <c:pt idx="2">
                  <c:v>26.5625</c:v>
                </c:pt>
                <c:pt idx="3">
                  <c:v>22.480620155038761</c:v>
                </c:pt>
                <c:pt idx="4">
                  <c:v>16.666666666666668</c:v>
                </c:pt>
                <c:pt idx="5">
                  <c:v>36.434108527131784</c:v>
                </c:pt>
                <c:pt idx="6">
                  <c:v>36.220472440944881</c:v>
                </c:pt>
                <c:pt idx="7">
                  <c:v>26.190476190476193</c:v>
                </c:pt>
                <c:pt idx="8">
                  <c:v>24.603174603174605</c:v>
                </c:pt>
                <c:pt idx="9">
                  <c:v>18.548387096774192</c:v>
                </c:pt>
                <c:pt idx="10">
                  <c:v>32.558139534883722</c:v>
                </c:pt>
                <c:pt idx="11">
                  <c:v>31.496062992125985</c:v>
                </c:pt>
                <c:pt idx="12">
                  <c:v>17.600000000000001</c:v>
                </c:pt>
                <c:pt idx="13">
                  <c:v>15.447154471544716</c:v>
                </c:pt>
                <c:pt idx="14">
                  <c:v>13.934426229508198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Что-то слышали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</c:v>
                </c:pt>
                <c:pt idx="1">
                  <c:v>Внешэкономбанк</c:v>
                </c:pt>
                <c:pt idx="2">
                  <c:v>Региональный ФРП</c:v>
                </c:pt>
                <c:pt idx="3">
                  <c:v>Российский фонд прямых инвестиций</c:v>
                </c:pt>
                <c:pt idx="4">
                  <c:v>Росэксимбанк/ЭКСАР/РЭЦ</c:v>
                </c:pt>
                <c:pt idx="5">
                  <c:v>ТОСЭР</c:v>
                </c:pt>
                <c:pt idx="6">
                  <c:v>Особые экономические зоны</c:v>
                </c:pt>
                <c:pt idx="7">
                  <c:v>Фонд развития моногородов</c:v>
                </c:pt>
                <c:pt idx="8">
                  <c:v>Фонд развития Дальнего Востока</c:v>
                </c:pt>
                <c:pt idx="9">
                  <c:v>Агентство развития региона</c:v>
                </c:pt>
                <c:pt idx="10">
                  <c:v>Сколково</c:v>
                </c:pt>
                <c:pt idx="11">
                  <c:v>РОСНАНО</c:v>
                </c:pt>
                <c:pt idx="12">
                  <c:v>РВК</c:v>
                </c:pt>
                <c:pt idx="13">
                  <c:v>Фонд Бортника</c:v>
                </c:pt>
                <c:pt idx="14">
                  <c:v>Агентство по технологическому развитию</c:v>
                </c:pt>
              </c:strCache>
            </c:strRef>
          </c:cat>
          <c:val>
            <c:numRef>
              <c:f>Лист1!$C$2:$C$16</c:f>
              <c:numCache>
                <c:formatCode>0</c:formatCode>
                <c:ptCount val="15"/>
                <c:pt idx="0">
                  <c:v>40.310077519379846</c:v>
                </c:pt>
                <c:pt idx="1">
                  <c:v>33.846153846153847</c:v>
                </c:pt>
                <c:pt idx="2">
                  <c:v>41.40625</c:v>
                </c:pt>
                <c:pt idx="3">
                  <c:v>40.310077519379846</c:v>
                </c:pt>
                <c:pt idx="4">
                  <c:v>27.777777777777779</c:v>
                </c:pt>
                <c:pt idx="5">
                  <c:v>37.209302325581397</c:v>
                </c:pt>
                <c:pt idx="6">
                  <c:v>41.732283464566926</c:v>
                </c:pt>
                <c:pt idx="7">
                  <c:v>35.714285714285715</c:v>
                </c:pt>
                <c:pt idx="8">
                  <c:v>46.825396825396822</c:v>
                </c:pt>
                <c:pt idx="9">
                  <c:v>35.483870967741936</c:v>
                </c:pt>
                <c:pt idx="10">
                  <c:v>49.612403100775197</c:v>
                </c:pt>
                <c:pt idx="11">
                  <c:v>44.881889763779526</c:v>
                </c:pt>
                <c:pt idx="12">
                  <c:v>41.6</c:v>
                </c:pt>
                <c:pt idx="13">
                  <c:v>40.650406504065039</c:v>
                </c:pt>
                <c:pt idx="14">
                  <c:v>37.704918032786885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знают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</c:v>
                </c:pt>
                <c:pt idx="1">
                  <c:v>Внешэкономбанк</c:v>
                </c:pt>
                <c:pt idx="2">
                  <c:v>Региональный ФРП</c:v>
                </c:pt>
                <c:pt idx="3">
                  <c:v>Российский фонд прямых инвестиций</c:v>
                </c:pt>
                <c:pt idx="4">
                  <c:v>Росэксимбанк/ЭКСАР/РЭЦ</c:v>
                </c:pt>
                <c:pt idx="5">
                  <c:v>ТОСЭР</c:v>
                </c:pt>
                <c:pt idx="6">
                  <c:v>Особые экономические зоны</c:v>
                </c:pt>
                <c:pt idx="7">
                  <c:v>Фонд развития моногородов</c:v>
                </c:pt>
                <c:pt idx="8">
                  <c:v>Фонд развития Дальнего Востока</c:v>
                </c:pt>
                <c:pt idx="9">
                  <c:v>Агентство развития региона</c:v>
                </c:pt>
                <c:pt idx="10">
                  <c:v>Сколково</c:v>
                </c:pt>
                <c:pt idx="11">
                  <c:v>РОСНАНО</c:v>
                </c:pt>
                <c:pt idx="12">
                  <c:v>РВК</c:v>
                </c:pt>
                <c:pt idx="13">
                  <c:v>Фонд Бортника</c:v>
                </c:pt>
                <c:pt idx="14">
                  <c:v>Агентство по технологическому развитию</c:v>
                </c:pt>
              </c:strCache>
            </c:strRef>
          </c:cat>
          <c:val>
            <c:numRef>
              <c:f>Лист1!$D$2:$D$16</c:f>
              <c:numCache>
                <c:formatCode>0</c:formatCode>
                <c:ptCount val="15"/>
                <c:pt idx="0">
                  <c:v>28.68217054263566</c:v>
                </c:pt>
                <c:pt idx="1">
                  <c:v>37.692307692307693</c:v>
                </c:pt>
                <c:pt idx="2">
                  <c:v>32.03125</c:v>
                </c:pt>
                <c:pt idx="3">
                  <c:v>37.209302325581397</c:v>
                </c:pt>
                <c:pt idx="4">
                  <c:v>55.555555555555557</c:v>
                </c:pt>
                <c:pt idx="5">
                  <c:v>26.356589147286826</c:v>
                </c:pt>
                <c:pt idx="6">
                  <c:v>22.047244094488189</c:v>
                </c:pt>
                <c:pt idx="7">
                  <c:v>38.095238095238095</c:v>
                </c:pt>
                <c:pt idx="8">
                  <c:v>28.571428571428577</c:v>
                </c:pt>
                <c:pt idx="9">
                  <c:v>45.967741935483872</c:v>
                </c:pt>
                <c:pt idx="10">
                  <c:v>17.829457364341085</c:v>
                </c:pt>
                <c:pt idx="11">
                  <c:v>23.622047244094489</c:v>
                </c:pt>
                <c:pt idx="12">
                  <c:v>40.799999999999997</c:v>
                </c:pt>
                <c:pt idx="13">
                  <c:v>43.902439024390247</c:v>
                </c:pt>
                <c:pt idx="14">
                  <c:v>48.360655737704917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6502016"/>
        <c:axId val="142563520"/>
      </c:barChart>
      <c:catAx>
        <c:axId val="76502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2563520"/>
        <c:crosses val="autoZero"/>
        <c:auto val="1"/>
        <c:lblAlgn val="ctr"/>
        <c:lblOffset val="100"/>
        <c:noMultiLvlLbl val="0"/>
      </c:catAx>
      <c:valAx>
        <c:axId val="142563520"/>
        <c:scaling>
          <c:orientation val="minMax"/>
          <c:max val="100"/>
        </c:scaling>
        <c:delete val="1"/>
        <c:axPos val="t"/>
        <c:numFmt formatCode="General" sourceLinked="0"/>
        <c:majorTickMark val="none"/>
        <c:minorTickMark val="none"/>
        <c:tickLblPos val="nextTo"/>
        <c:crossAx val="76502016"/>
        <c:crosses val="autoZero"/>
        <c:crossBetween val="between"/>
      </c:valAx>
      <c:spPr>
        <a:ln>
          <a:prstDash val="solid"/>
        </a:ln>
      </c:spPr>
    </c:plotArea>
    <c:legend>
      <c:legendPos val="b"/>
      <c:layout>
        <c:manualLayout>
          <c:xMode val="edge"/>
          <c:yMode val="edge"/>
          <c:x val="0.15637881587040156"/>
          <c:y val="0.90332712047634278"/>
          <c:w val="0.72650962607820213"/>
          <c:h val="7.963431867023976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j-lt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14193596715514"/>
          <c:y val="6.427360535627194E-2"/>
          <c:w val="0.47334588977812309"/>
          <c:h val="0.888999387941480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Получают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Госгарантии</c:v>
                </c:pt>
                <c:pt idx="3">
                  <c:v>Нефинансовая поддержка</c:v>
                </c:pt>
                <c:pt idx="4">
                  <c:v>Льготные займы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24</c:v>
                </c:pt>
                <c:pt idx="1">
                  <c:v>15</c:v>
                </c:pt>
                <c:pt idx="2" formatCode="0">
                  <c:v>8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но планируют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7045058137300959E-3"/>
                  <c:y val="-4.5579707842224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Госгарантии</c:v>
                </c:pt>
                <c:pt idx="3">
                  <c:v>Нефинансовая поддержка</c:v>
                </c:pt>
                <c:pt idx="4">
                  <c:v>Льготные займы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0">
                  <c:v>21.3</c:v>
                </c:pt>
                <c:pt idx="1">
                  <c:v>13</c:v>
                </c:pt>
                <c:pt idx="2" formatCode="0">
                  <c:v>10.1</c:v>
                </c:pt>
                <c:pt idx="3">
                  <c:v>7</c:v>
                </c:pt>
                <c:pt idx="4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получают и не планируют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Пониженные налоговые ставки</c:v>
                </c:pt>
                <c:pt idx="2">
                  <c:v>Госгарантии</c:v>
                </c:pt>
                <c:pt idx="3">
                  <c:v>Нефинансовая поддержка</c:v>
                </c:pt>
                <c:pt idx="4">
                  <c:v>Льготные займы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 formatCode="0">
                  <c:v>54.6</c:v>
                </c:pt>
                <c:pt idx="1">
                  <c:v>72</c:v>
                </c:pt>
                <c:pt idx="2" formatCode="0">
                  <c:v>81.900000000000006</c:v>
                </c:pt>
                <c:pt idx="3">
                  <c:v>85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04064"/>
        <c:axId val="133890624"/>
      </c:barChart>
      <c:catAx>
        <c:axId val="76504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3890624"/>
        <c:crosses val="autoZero"/>
        <c:auto val="1"/>
        <c:lblAlgn val="ctr"/>
        <c:lblOffset val="100"/>
        <c:noMultiLvlLbl val="0"/>
      </c:catAx>
      <c:valAx>
        <c:axId val="133890624"/>
        <c:scaling>
          <c:orientation val="minMax"/>
          <c:max val="100"/>
        </c:scaling>
        <c:delete val="1"/>
        <c:axPos val="t"/>
        <c:numFmt formatCode="General" sourceLinked="0"/>
        <c:majorTickMark val="out"/>
        <c:minorTickMark val="none"/>
        <c:tickLblPos val="nextTo"/>
        <c:crossAx val="76504064"/>
        <c:crosses val="autoZero"/>
        <c:crossBetween val="between"/>
      </c:valAx>
      <c:spPr>
        <a:ln>
          <a:prstDash val="solid"/>
        </a:ln>
      </c:spPr>
    </c:plotArea>
    <c:legend>
      <c:legendPos val="r"/>
      <c:layout>
        <c:manualLayout>
          <c:xMode val="edge"/>
          <c:yMode val="edge"/>
          <c:x val="0.8005763959878015"/>
          <c:y val="0.1670557234834561"/>
          <c:w val="0.19942360401219833"/>
          <c:h val="0.5511951163139957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993165463503473"/>
          <c:y val="1.2643691371362344E-2"/>
          <c:w val="0.40006834536496555"/>
          <c:h val="0.97346710048738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Избыточное количество требуемых документов </c:v>
                </c:pt>
                <c:pt idx="1">
                  <c:v>Необходимость гарантии/залога/поручительства</c:v>
                </c:pt>
                <c:pt idx="2">
                  <c:v>Избыточно высокие требования </c:v>
                </c:pt>
                <c:pt idx="3">
                  <c:v>Длительные сроки рассмотрения заявок </c:v>
                </c:pt>
                <c:pt idx="4">
                  <c:v>Неоптимальные условия программ поддержки </c:v>
                </c:pt>
                <c:pt idx="5">
                  <c:v>Нечеткие критерии и регламентные процедуры</c:v>
                </c:pt>
                <c:pt idx="6">
                  <c:v>Сложность внесения корректировок в проект </c:v>
                </c:pt>
                <c:pt idx="7">
                  <c:v>Избыточная отчетность </c:v>
                </c:pt>
                <c:pt idx="8">
                  <c:v>Редкое проведение конкурсных отборов</c:v>
                </c:pt>
                <c:pt idx="9">
                  <c:v>Неопределенность поддержки в перспективе</c:v>
                </c:pt>
                <c:pt idx="10">
                  <c:v>Высокие расходы на подготовку заявки </c:v>
                </c:pt>
                <c:pt idx="11">
                  <c:v>Рост количества проверок</c:v>
                </c:pt>
                <c:pt idx="12">
                  <c:v>Необходимость личных связей с чиновниками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0.44516129032258067</c:v>
                </c:pt>
                <c:pt idx="1">
                  <c:v>0.33870967741935487</c:v>
                </c:pt>
                <c:pt idx="2">
                  <c:v>0.33064516129032262</c:v>
                </c:pt>
                <c:pt idx="3">
                  <c:v>0.24032258064516129</c:v>
                </c:pt>
                <c:pt idx="4">
                  <c:v>0.22903225806451613</c:v>
                </c:pt>
                <c:pt idx="5">
                  <c:v>0.20967741935483872</c:v>
                </c:pt>
                <c:pt idx="6">
                  <c:v>0.19838709677419358</c:v>
                </c:pt>
                <c:pt idx="7">
                  <c:v>0.19838709677419358</c:v>
                </c:pt>
                <c:pt idx="8">
                  <c:v>0.16129032258064518</c:v>
                </c:pt>
                <c:pt idx="9">
                  <c:v>0.15645161290322585</c:v>
                </c:pt>
                <c:pt idx="10">
                  <c:v>0.15645161290322585</c:v>
                </c:pt>
                <c:pt idx="11">
                  <c:v>0.14677419354838711</c:v>
                </c:pt>
                <c:pt idx="12">
                  <c:v>0.14354838709677425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7"/>
        <c:axId val="76504576"/>
        <c:axId val="133893504"/>
      </c:barChart>
      <c:catAx>
        <c:axId val="7650457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="0"/>
            </a:pPr>
            <a:endParaRPr lang="ru-RU"/>
          </a:p>
        </c:txPr>
        <c:crossAx val="133893504"/>
        <c:crosses val="autoZero"/>
        <c:auto val="1"/>
        <c:lblAlgn val="ctr"/>
        <c:lblOffset val="100"/>
        <c:noMultiLvlLbl val="0"/>
      </c:catAx>
      <c:valAx>
        <c:axId val="133893504"/>
        <c:scaling>
          <c:orientation val="minMax"/>
          <c:max val="1"/>
        </c:scaling>
        <c:delete val="1"/>
        <c:axPos val="t"/>
        <c:numFmt formatCode="0%" sourceLinked="0"/>
        <c:majorTickMark val="none"/>
        <c:minorTickMark val="none"/>
        <c:tickLblPos val="nextTo"/>
        <c:crossAx val="76504576"/>
        <c:crosses val="autoZero"/>
        <c:crossBetween val="between"/>
        <c:maj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50" b="1">
          <a:latin typeface="+mj-lt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669379842438393"/>
          <c:y val="1.6837412829413756E-2"/>
          <c:w val="0.43436224639237686"/>
          <c:h val="0.95187144334824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Сложные процедуры получения и отчетности</c:v>
                </c:pt>
                <c:pt idx="1">
                  <c:v>Неадекватные требования и критерии предоставления поддержки</c:v>
                </c:pt>
                <c:pt idx="2">
                  <c:v>У компании нет необходимости в получении господдержки</c:v>
                </c:pt>
                <c:pt idx="3">
                  <c:v>Отсутствие релевантной информации о работе институтов развития</c:v>
                </c:pt>
                <c:pt idx="4">
                  <c:v>Человеческий фактор (непонимание потребностей бизнеса, некомпетентность, излишний бюрократизм)</c:v>
                </c:pt>
                <c:pt idx="5">
                  <c:v>Недостаточность поддержки, нехватка необходимых средств у институтов развития</c:v>
                </c:pt>
                <c:pt idx="6">
                  <c:v>Отсутствие доверия к господдержке в любой форме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 formatCode="General">
                  <c:v>43.5</c:v>
                </c:pt>
                <c:pt idx="1">
                  <c:v>38</c:v>
                </c:pt>
                <c:pt idx="2" formatCode="General">
                  <c:v>22.2</c:v>
                </c:pt>
                <c:pt idx="3">
                  <c:v>19.399999999999999</c:v>
                </c:pt>
                <c:pt idx="4">
                  <c:v>16.7</c:v>
                </c:pt>
                <c:pt idx="5">
                  <c:v>9.3000000000000007</c:v>
                </c:pt>
                <c:pt idx="6">
                  <c:v>9.3000000000000007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581888"/>
        <c:axId val="133895808"/>
      </c:barChart>
      <c:catAx>
        <c:axId val="7658188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133895808"/>
        <c:crosses val="autoZero"/>
        <c:auto val="1"/>
        <c:lblAlgn val="ctr"/>
        <c:lblOffset val="100"/>
        <c:noMultiLvlLbl val="0"/>
      </c:catAx>
      <c:valAx>
        <c:axId val="13389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7658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2014-2015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53</c:v>
                </c:pt>
                <c:pt idx="1">
                  <c:v>97</c:v>
                </c:pt>
                <c:pt idx="2">
                  <c:v>39</c:v>
                </c:pt>
                <c:pt idx="3">
                  <c:v>31</c:v>
                </c:pt>
                <c:pt idx="4">
                  <c:v>56</c:v>
                </c:pt>
                <c:pt idx="5">
                  <c:v>39</c:v>
                </c:pt>
                <c:pt idx="6">
                  <c:v>99</c:v>
                </c:pt>
                <c:pt idx="7">
                  <c:v>45</c:v>
                </c:pt>
                <c:pt idx="8">
                  <c:v>110</c:v>
                </c:pt>
                <c:pt idx="9">
                  <c:v>59</c:v>
                </c:pt>
                <c:pt idx="10">
                  <c:v>7</c:v>
                </c:pt>
                <c:pt idx="11">
                  <c:v>86</c:v>
                </c:pt>
                <c:pt idx="12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45</c:v>
                </c:pt>
                <c:pt idx="1">
                  <c:v>100</c:v>
                </c:pt>
                <c:pt idx="2">
                  <c:v>35</c:v>
                </c:pt>
                <c:pt idx="3">
                  <c:v>40</c:v>
                </c:pt>
                <c:pt idx="4">
                  <c:v>56</c:v>
                </c:pt>
                <c:pt idx="5">
                  <c:v>38</c:v>
                </c:pt>
                <c:pt idx="6">
                  <c:v>92</c:v>
                </c:pt>
                <c:pt idx="7">
                  <c:v>50</c:v>
                </c:pt>
                <c:pt idx="8">
                  <c:v>95</c:v>
                </c:pt>
                <c:pt idx="9">
                  <c:v>60</c:v>
                </c:pt>
                <c:pt idx="10">
                  <c:v>6</c:v>
                </c:pt>
                <c:pt idx="11">
                  <c:v>80</c:v>
                </c:pt>
                <c:pt idx="12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</c:v>
                </c:pt>
                <c:pt idx="1">
                  <c:v>88</c:v>
                </c:pt>
                <c:pt idx="2">
                  <c:v>35</c:v>
                </c:pt>
                <c:pt idx="3">
                  <c:v>91</c:v>
                </c:pt>
                <c:pt idx="4">
                  <c:v>62</c:v>
                </c:pt>
                <c:pt idx="5">
                  <c:v>32</c:v>
                </c:pt>
                <c:pt idx="6">
                  <c:v>87</c:v>
                </c:pt>
                <c:pt idx="7">
                  <c:v>49</c:v>
                </c:pt>
                <c:pt idx="8">
                  <c:v>108</c:v>
                </c:pt>
                <c:pt idx="9">
                  <c:v>62</c:v>
                </c:pt>
                <c:pt idx="10">
                  <c:v>6</c:v>
                </c:pt>
                <c:pt idx="11">
                  <c:v>72</c:v>
                </c:pt>
                <c:pt idx="12">
                  <c:v>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Итоговый рейтинг России</c:v>
                </c:pt>
                <c:pt idx="1">
                  <c:v>Институты</c:v>
                </c:pt>
                <c:pt idx="2">
                  <c:v>Инфраструктура</c:v>
                </c:pt>
                <c:pt idx="3">
                  <c:v>Макроэкономика</c:v>
                </c:pt>
                <c:pt idx="4">
                  <c:v>Здоровье и начальное образование</c:v>
                </c:pt>
                <c:pt idx="5">
                  <c:v>Высшее образование</c:v>
                </c:pt>
                <c:pt idx="6">
                  <c:v>Товарный рынок</c:v>
                </c:pt>
                <c:pt idx="7">
                  <c:v>Рынок труда</c:v>
                </c:pt>
                <c:pt idx="8">
                  <c:v>Финансовый рынок</c:v>
                </c:pt>
                <c:pt idx="9">
                  <c:v>Готовность к внедрению технологий</c:v>
                </c:pt>
                <c:pt idx="10">
                  <c:v>Размер рынка</c:v>
                </c:pt>
                <c:pt idx="11">
                  <c:v>Условия ведения бизнеса</c:v>
                </c:pt>
                <c:pt idx="12">
                  <c:v>Инновации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38</c:v>
                </c:pt>
                <c:pt idx="1">
                  <c:v>83</c:v>
                </c:pt>
                <c:pt idx="2">
                  <c:v>35</c:v>
                </c:pt>
                <c:pt idx="3">
                  <c:v>53</c:v>
                </c:pt>
                <c:pt idx="4">
                  <c:v>54</c:v>
                </c:pt>
                <c:pt idx="5">
                  <c:v>32</c:v>
                </c:pt>
                <c:pt idx="6">
                  <c:v>80</c:v>
                </c:pt>
                <c:pt idx="7">
                  <c:v>60</c:v>
                </c:pt>
                <c:pt idx="8">
                  <c:v>107</c:v>
                </c:pt>
                <c:pt idx="9">
                  <c:v>57</c:v>
                </c:pt>
                <c:pt idx="10">
                  <c:v>6</c:v>
                </c:pt>
                <c:pt idx="11">
                  <c:v>71</c:v>
                </c:pt>
                <c:pt idx="12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781696"/>
        <c:axId val="79686464"/>
      </c:barChart>
      <c:catAx>
        <c:axId val="138781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ru-RU"/>
          </a:p>
        </c:txPr>
        <c:crossAx val="79686464"/>
        <c:crosses val="autoZero"/>
        <c:auto val="1"/>
        <c:lblAlgn val="ctr"/>
        <c:lblOffset val="100"/>
        <c:noMultiLvlLbl val="0"/>
      </c:catAx>
      <c:valAx>
        <c:axId val="79686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7816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34</c:v>
                </c:pt>
                <c:pt idx="1">
                  <c:v>156</c:v>
                </c:pt>
                <c:pt idx="2">
                  <c:v>12</c:v>
                </c:pt>
                <c:pt idx="3">
                  <c:v>61</c:v>
                </c:pt>
                <c:pt idx="4">
                  <c:v>100</c:v>
                </c:pt>
                <c:pt idx="5">
                  <c:v>49</c:v>
                </c:pt>
                <c:pt idx="6">
                  <c:v>155</c:v>
                </c:pt>
                <c:pt idx="7">
                  <c:v>14</c:v>
                </c:pt>
                <c:pt idx="8">
                  <c:v>65</c:v>
                </c:pt>
                <c:pt idx="9">
                  <c:v>143</c:v>
                </c:pt>
                <c:pt idx="1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41</c:v>
                </c:pt>
                <c:pt idx="1">
                  <c:v>119</c:v>
                </c:pt>
                <c:pt idx="2">
                  <c:v>8</c:v>
                </c:pt>
                <c:pt idx="3">
                  <c:v>42</c:v>
                </c:pt>
                <c:pt idx="4">
                  <c:v>66</c:v>
                </c:pt>
                <c:pt idx="5">
                  <c:v>47</c:v>
                </c:pt>
                <c:pt idx="6">
                  <c:v>170</c:v>
                </c:pt>
                <c:pt idx="7">
                  <c:v>5</c:v>
                </c:pt>
                <c:pt idx="8">
                  <c:v>51</c:v>
                </c:pt>
                <c:pt idx="9">
                  <c:v>29</c:v>
                </c:pt>
                <c:pt idx="10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26</c:v>
                </c:pt>
                <c:pt idx="1">
                  <c:v>115</c:v>
                </c:pt>
                <c:pt idx="2">
                  <c:v>9</c:v>
                </c:pt>
                <c:pt idx="3">
                  <c:v>44</c:v>
                </c:pt>
                <c:pt idx="4">
                  <c:v>53</c:v>
                </c:pt>
                <c:pt idx="5">
                  <c:v>45</c:v>
                </c:pt>
                <c:pt idx="6">
                  <c:v>140</c:v>
                </c:pt>
                <c:pt idx="7">
                  <c:v>12</c:v>
                </c:pt>
                <c:pt idx="8">
                  <c:v>51</c:v>
                </c:pt>
                <c:pt idx="9">
                  <c:v>30</c:v>
                </c:pt>
                <c:pt idx="10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28</c:v>
                </c:pt>
                <c:pt idx="1">
                  <c:v>115</c:v>
                </c:pt>
                <c:pt idx="2">
                  <c:v>12</c:v>
                </c:pt>
                <c:pt idx="3">
                  <c:v>29</c:v>
                </c:pt>
                <c:pt idx="4">
                  <c:v>51</c:v>
                </c:pt>
                <c:pt idx="5">
                  <c:v>52</c:v>
                </c:pt>
                <c:pt idx="6">
                  <c:v>100</c:v>
                </c:pt>
                <c:pt idx="7">
                  <c:v>18</c:v>
                </c:pt>
                <c:pt idx="8">
                  <c:v>54</c:v>
                </c:pt>
                <c:pt idx="9">
                  <c:v>10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806272"/>
        <c:axId val="79688768"/>
      </c:barChart>
      <c:catAx>
        <c:axId val="138806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ru-RU"/>
          </a:p>
        </c:txPr>
        <c:crossAx val="79688768"/>
        <c:crosses val="autoZero"/>
        <c:auto val="1"/>
        <c:lblAlgn val="ctr"/>
        <c:lblOffset val="100"/>
        <c:noMultiLvlLbl val="0"/>
      </c:catAx>
      <c:valAx>
        <c:axId val="796887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80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85866422593105"/>
          <c:y val="0.19176536943034406"/>
          <c:w val="0.10676659804851292"/>
          <c:h val="0.2577537367896695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878612521314058E-2"/>
          <c:y val="0.10661621373286671"/>
          <c:w val="0.51799969085560538"/>
          <c:h val="0.8283937397651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28</c:v>
                </c:pt>
                <c:pt idx="1">
                  <c:v>115</c:v>
                </c:pt>
                <c:pt idx="2">
                  <c:v>12</c:v>
                </c:pt>
                <c:pt idx="3">
                  <c:v>29</c:v>
                </c:pt>
                <c:pt idx="4">
                  <c:v>51</c:v>
                </c:pt>
                <c:pt idx="5">
                  <c:v>52</c:v>
                </c:pt>
                <c:pt idx="6">
                  <c:v>100</c:v>
                </c:pt>
                <c:pt idx="7">
                  <c:v>18</c:v>
                </c:pt>
                <c:pt idx="8">
                  <c:v>54</c:v>
                </c:pt>
                <c:pt idx="9">
                  <c:v>10</c:v>
                </c:pt>
                <c:pt idx="10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Беларуссия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30</c:v>
                </c:pt>
                <c:pt idx="1">
                  <c:v>22</c:v>
                </c:pt>
                <c:pt idx="2">
                  <c:v>5</c:v>
                </c:pt>
                <c:pt idx="3">
                  <c:v>90</c:v>
                </c:pt>
                <c:pt idx="4">
                  <c:v>40</c:v>
                </c:pt>
                <c:pt idx="5">
                  <c:v>96</c:v>
                </c:pt>
                <c:pt idx="6">
                  <c:v>30</c:v>
                </c:pt>
                <c:pt idx="7">
                  <c:v>24</c:v>
                </c:pt>
                <c:pt idx="8">
                  <c:v>68</c:v>
                </c:pt>
                <c:pt idx="9">
                  <c:v>25</c:v>
                </c:pt>
                <c:pt idx="10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41</c:v>
                </c:pt>
                <c:pt idx="1">
                  <c:v>52</c:v>
                </c:pt>
                <c:pt idx="2">
                  <c:v>17</c:v>
                </c:pt>
                <c:pt idx="3">
                  <c:v>77</c:v>
                </c:pt>
                <c:pt idx="4">
                  <c:v>1</c:v>
                </c:pt>
                <c:pt idx="5">
                  <c:v>50</c:v>
                </c:pt>
                <c:pt idx="6">
                  <c:v>123</c:v>
                </c:pt>
                <c:pt idx="7">
                  <c:v>6</c:v>
                </c:pt>
                <c:pt idx="8">
                  <c:v>39</c:v>
                </c:pt>
                <c:pt idx="9">
                  <c:v>70</c:v>
                </c:pt>
                <c:pt idx="10">
                  <c:v>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Армения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15</c:v>
                </c:pt>
                <c:pt idx="1">
                  <c:v>89</c:v>
                </c:pt>
                <c:pt idx="2">
                  <c:v>13</c:v>
                </c:pt>
                <c:pt idx="3">
                  <c:v>42</c:v>
                </c:pt>
                <c:pt idx="4">
                  <c:v>62</c:v>
                </c:pt>
                <c:pt idx="5">
                  <c:v>87</c:v>
                </c:pt>
                <c:pt idx="6">
                  <c:v>52</c:v>
                </c:pt>
                <c:pt idx="7">
                  <c:v>47</c:v>
                </c:pt>
                <c:pt idx="8">
                  <c:v>97</c:v>
                </c:pt>
                <c:pt idx="9">
                  <c:v>66</c:v>
                </c:pt>
                <c:pt idx="10">
                  <c:v>47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Киргизская Республика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Начало бизнеса</c:v>
                </c:pt>
                <c:pt idx="1">
                  <c:v>Получение разрешений на строительство</c:v>
                </c:pt>
                <c:pt idx="2">
                  <c:v>Регистрация прав собственности</c:v>
                </c:pt>
                <c:pt idx="3">
                  <c:v>Получение кредитов</c:v>
                </c:pt>
                <c:pt idx="4">
                  <c:v>Защита прав миноритариев</c:v>
                </c:pt>
                <c:pt idx="5">
                  <c:v>Налогообложение </c:v>
                </c:pt>
                <c:pt idx="6">
                  <c:v>Внешняя торговля</c:v>
                </c:pt>
                <c:pt idx="7">
                  <c:v>Обеспечение исполнения контрактов</c:v>
                </c:pt>
                <c:pt idx="8">
                  <c:v>Разрешение неплатежеспособности</c:v>
                </c:pt>
                <c:pt idx="9">
                  <c:v>Подключение к электросетям</c:v>
                </c:pt>
                <c:pt idx="10">
                  <c:v>Итоговое место в рейтинге</c:v>
                </c:pt>
              </c:strCache>
            </c:str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29</c:v>
                </c:pt>
                <c:pt idx="1">
                  <c:v>31</c:v>
                </c:pt>
                <c:pt idx="2">
                  <c:v>8</c:v>
                </c:pt>
                <c:pt idx="3">
                  <c:v>29</c:v>
                </c:pt>
                <c:pt idx="4">
                  <c:v>51</c:v>
                </c:pt>
                <c:pt idx="5">
                  <c:v>151</c:v>
                </c:pt>
                <c:pt idx="6">
                  <c:v>84</c:v>
                </c:pt>
                <c:pt idx="7">
                  <c:v>139</c:v>
                </c:pt>
                <c:pt idx="8">
                  <c:v>119</c:v>
                </c:pt>
                <c:pt idx="9">
                  <c:v>164</c:v>
                </c:pt>
                <c:pt idx="10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60224"/>
        <c:axId val="79691072"/>
      </c:barChart>
      <c:catAx>
        <c:axId val="139060224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ru-RU"/>
          </a:p>
        </c:txPr>
        <c:crossAx val="79691072"/>
        <c:crosses val="autoZero"/>
        <c:auto val="0"/>
        <c:lblAlgn val="ctr"/>
        <c:lblOffset val="100"/>
        <c:noMultiLvlLbl val="0"/>
      </c:catAx>
      <c:valAx>
        <c:axId val="79691072"/>
        <c:scaling>
          <c:orientation val="maxMin"/>
        </c:scaling>
        <c:delete val="0"/>
        <c:axPos val="b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600">
                <a:latin typeface="Garamond" panose="02020404030301010803" pitchFamily="18" charset="0"/>
              </a:defRPr>
            </a:pPr>
            <a:endParaRPr lang="ru-RU"/>
          </a:p>
        </c:txPr>
        <c:crossAx val="13906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0842017507294707E-3"/>
          <c:y val="1.3686003535272376E-3"/>
          <c:w val="0.99351813255523136"/>
          <c:h val="8.7705637557128735E-2"/>
        </c:manualLayout>
      </c:layout>
      <c:overlay val="0"/>
      <c:txPr>
        <a:bodyPr/>
        <a:lstStyle/>
        <a:p>
          <a:pPr>
            <a:defRPr sz="1600">
              <a:latin typeface="Garamond" panose="02020404030301010803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92E-2"/>
          <c:y val="5.733044022906235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– 2017 годы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Улучшился</c:v>
                </c:pt>
                <c:pt idx="1">
                  <c:v>Не изменился</c:v>
                </c:pt>
                <c:pt idx="2">
                  <c:v>Ухудшился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37.799999999999997</c:v>
                </c:pt>
                <c:pt idx="1">
                  <c:v>17.100000000000001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Улучшился</c:v>
                </c:pt>
                <c:pt idx="1">
                  <c:v>Не изменился</c:v>
                </c:pt>
                <c:pt idx="2">
                  <c:v>Ухудшился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</c:v>
                </c:pt>
                <c:pt idx="1">
                  <c:v>32.4</c:v>
                </c:pt>
                <c:pt idx="2">
                  <c:v>36.6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9101696"/>
        <c:axId val="138904704"/>
      </c:barChart>
      <c:catAx>
        <c:axId val="139101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904704"/>
        <c:crosses val="autoZero"/>
        <c:auto val="1"/>
        <c:lblAlgn val="ctr"/>
        <c:lblOffset val="100"/>
        <c:noMultiLvlLbl val="0"/>
      </c:catAx>
      <c:valAx>
        <c:axId val="138904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9101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214475794692335"/>
          <c:y val="0.86443987115246967"/>
          <c:w val="0.45180519101778954"/>
          <c:h val="9.723348411235824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692E-2"/>
          <c:y val="5.7330440229062356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2014 - 2017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Ситуация не изменилась</c:v>
                </c:pt>
                <c:pt idx="2">
                  <c:v>Успешно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16.3</c:v>
                </c:pt>
                <c:pt idx="1">
                  <c:v>32.4</c:v>
                </c:pt>
                <c:pt idx="2">
                  <c:v>52.4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Ситуация не изменилась</c:v>
                </c:pt>
                <c:pt idx="2">
                  <c:v>Успешно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24.8</c:v>
                </c:pt>
                <c:pt idx="1">
                  <c:v>22.8</c:v>
                </c:pt>
                <c:pt idx="2">
                  <c:v>51.1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559104"/>
        <c:axId val="138905856"/>
      </c:barChart>
      <c:catAx>
        <c:axId val="136559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905856"/>
        <c:crosses val="autoZero"/>
        <c:auto val="1"/>
        <c:lblAlgn val="ctr"/>
        <c:lblOffset val="100"/>
        <c:noMultiLvlLbl val="0"/>
      </c:catAx>
      <c:valAx>
        <c:axId val="138905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6559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214475794692335"/>
          <c:y val="0.86443987115246967"/>
          <c:w val="0.40421695043143352"/>
          <c:h val="9.723348411235824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янв.18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Недостаток оборотных средств</c:v>
                </c:pt>
                <c:pt idx="1">
                  <c:v>Неплатежи со стороны контрагентов</c:v>
                </c:pt>
                <c:pt idx="2">
                  <c:v>Снижение спроса на продукцию</c:v>
                </c:pt>
                <c:pt idx="3">
                  <c:v>Валютная нестабильность</c:v>
                </c:pt>
                <c:pt idx="4">
                  <c:v>Ухудшение условий поставки сырья и комплектующих</c:v>
                </c:pt>
                <c:pt idx="5">
                  <c:v>Сокращение/перенос инвестпрограмм</c:v>
                </c:pt>
                <c:pt idx="6">
                  <c:v>Недоступность заёмных финансовых ресурсов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45.2</c:v>
                </c:pt>
                <c:pt idx="1">
                  <c:v>35</c:v>
                </c:pt>
                <c:pt idx="2">
                  <c:v>27</c:v>
                </c:pt>
                <c:pt idx="3">
                  <c:v>11</c:v>
                </c:pt>
                <c:pt idx="4">
                  <c:v>11</c:v>
                </c:pt>
                <c:pt idx="5">
                  <c:v>14.5</c:v>
                </c:pt>
                <c:pt idx="6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янв.17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Недостаток оборотных средств</c:v>
                </c:pt>
                <c:pt idx="1">
                  <c:v>Неплатежи со стороны контрагентов</c:v>
                </c:pt>
                <c:pt idx="2">
                  <c:v>Снижение спроса на продукцию</c:v>
                </c:pt>
                <c:pt idx="3">
                  <c:v>Валютная нестабильность</c:v>
                </c:pt>
                <c:pt idx="4">
                  <c:v>Ухудшение условий поставки сырья и комплектующих</c:v>
                </c:pt>
                <c:pt idx="5">
                  <c:v>Сокращение/перенос инвестпрограмм</c:v>
                </c:pt>
                <c:pt idx="6">
                  <c:v>Недоступность заёмных финансовых ресурсов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43.7</c:v>
                </c:pt>
                <c:pt idx="1">
                  <c:v>49.6</c:v>
                </c:pt>
                <c:pt idx="2">
                  <c:v>31.9</c:v>
                </c:pt>
                <c:pt idx="3">
                  <c:v>25.2</c:v>
                </c:pt>
                <c:pt idx="4">
                  <c:v>14.3</c:v>
                </c:pt>
                <c:pt idx="5">
                  <c:v>16</c:v>
                </c:pt>
                <c:pt idx="6">
                  <c:v>17.600000000000001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янв.16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Недостаток оборотных средств</c:v>
                </c:pt>
                <c:pt idx="1">
                  <c:v>Неплатежи со стороны контрагентов</c:v>
                </c:pt>
                <c:pt idx="2">
                  <c:v>Снижение спроса на продукцию</c:v>
                </c:pt>
                <c:pt idx="3">
                  <c:v>Валютная нестабильность</c:v>
                </c:pt>
                <c:pt idx="4">
                  <c:v>Ухудшение условий поставки сырья и комплектующих</c:v>
                </c:pt>
                <c:pt idx="5">
                  <c:v>Сокращение/перенос инвестпрограмм</c:v>
                </c:pt>
                <c:pt idx="6">
                  <c:v>Недоступность заёмных финансовых ресурсов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39.4</c:v>
                </c:pt>
                <c:pt idx="1">
                  <c:v>36.4</c:v>
                </c:pt>
                <c:pt idx="2">
                  <c:v>44.4</c:v>
                </c:pt>
                <c:pt idx="3">
                  <c:v>42.4</c:v>
                </c:pt>
                <c:pt idx="4">
                  <c:v>22.2</c:v>
                </c:pt>
                <c:pt idx="5">
                  <c:v>12.1</c:v>
                </c:pt>
                <c:pt idx="6">
                  <c:v>24.2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янв.15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Недостаток оборотных средств</c:v>
                </c:pt>
                <c:pt idx="1">
                  <c:v>Неплатежи со стороны контрагентов</c:v>
                </c:pt>
                <c:pt idx="2">
                  <c:v>Снижение спроса на продукцию</c:v>
                </c:pt>
                <c:pt idx="3">
                  <c:v>Валютная нестабильность</c:v>
                </c:pt>
                <c:pt idx="4">
                  <c:v>Ухудшение условий поставки сырья и комплектующих</c:v>
                </c:pt>
                <c:pt idx="5">
                  <c:v>Сокращение/перенос инвестпрограмм</c:v>
                </c:pt>
                <c:pt idx="6">
                  <c:v>Недоступность заёмных финансовых ресурсов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36.299999999999997</c:v>
                </c:pt>
                <c:pt idx="1">
                  <c:v>36.299999999999997</c:v>
                </c:pt>
                <c:pt idx="2">
                  <c:v>26.6</c:v>
                </c:pt>
                <c:pt idx="3">
                  <c:v>54.8</c:v>
                </c:pt>
                <c:pt idx="4">
                  <c:v>28.2</c:v>
                </c:pt>
                <c:pt idx="5">
                  <c:v>20</c:v>
                </c:pt>
                <c:pt idx="6">
                  <c:v>41.1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562688"/>
        <c:axId val="138908160"/>
      </c:barChart>
      <c:catAx>
        <c:axId val="136562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8908160"/>
        <c:crosses val="autoZero"/>
        <c:auto val="1"/>
        <c:lblAlgn val="ctr"/>
        <c:lblOffset val="100"/>
        <c:noMultiLvlLbl val="0"/>
      </c:catAx>
      <c:valAx>
        <c:axId val="138908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6562688"/>
        <c:crosses val="autoZero"/>
        <c:crossBetween val="between"/>
      </c:valAx>
      <c:spPr>
        <a:noFill/>
        <a:ln w="25408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858681-F334-46C9-A737-A5FA25F468E5}" type="datetimeFigureOut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2F57D2-FD69-4A16-BFE1-6E2AF5DF3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040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4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Полноценное сопоставление оценок конкурентоспособности экономик стран, входящих в Евразийский экономический союз, невозможно из-за отсутствия в индексе Белоруссии. Что касается Казахстана, его позиция ухудшились (с 53 до 57 места). Позиции Киргизской Республики улучшились (подъем с 111 на 102 место). Армении также удалось улучшить оценки, она поднялась с 79 на 73 место.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Россия уступает по итоговой оценке только Китаю, хотя в части отдельных показателей РФ опережает все остальные страны БРИКС только по двум – высшее образование и инфраструктура.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Россия38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Китай27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Индия40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Бразилия80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Южная Африка61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Стартовые позиции стран различались несильно. В 2005 году в рейтинг от Бразилии входили две сырьевые компании, от Китая – две сырьевых и одна по производству телекоммуникационного оборудования, от Индии – одна фармацевтическая, от России – одна сырьевая и одна автомобилестроительная, от Южной Африки – одна компания сектора ТЭК. В последнем рейтинге представительство в рейтинге бразильских компаний увеличилось с 2 до 9, китайских – с 3 до 376, из которых одна входит в первую десятку, и 7 – в первую сотню, индийских – с 1 до 25 из которых одна входит в первые 100. Рост России  -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нулевой, т.к. даже 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Южной Африки представительство в рейтинге составило 2 компании.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65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Высокие оценки по получению кредита выглядели бы странно – 29 место, если бы не используемый перечень показателей - индекс уровня защиты кредитных операций, индекс кредитной информации, охват кредитным бюро, охват кредитным реестром.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Показателем, по которому наблюдалось значимое улучшение позиции России в рейтинге, стало подключение к электросетям, при том, что в первый год включения в рейтинг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Doing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данного блока Россия занимала по нему катастрофическое 184 место.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34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0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08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Неналоговые платежи. Дополнительно предлагается всем заплатить за мусороперерабатывающие</a:t>
            </a:r>
            <a:r>
              <a:rPr lang="ru-RU" baseline="0" dirty="0" smtClean="0"/>
              <a:t> заводы, за развитие энергетики на дальнем востоке, новация – за модернизацию тепловой генерации, на строительство которой все уже </a:t>
            </a:r>
            <a:r>
              <a:rPr lang="ru-RU" baseline="0" smtClean="0"/>
              <a:t>«скидывались».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08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Неналоговые платежи. Дополнительно предлагается всем заплатить за мусороперерабатывающие</a:t>
            </a:r>
            <a:r>
              <a:rPr lang="ru-RU" baseline="0" dirty="0" smtClean="0"/>
              <a:t> заводы, за развитие энергетики на дальнем востоке, новация – за модернизацию тепловой генерации, на строительство которой все уже </a:t>
            </a:r>
            <a:r>
              <a:rPr lang="ru-RU" baseline="0" smtClean="0"/>
              <a:t>«скидывались».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F57D2-FD69-4A16-BFE1-6E2AF5DF367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508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7A37-FF1A-42CA-B0C4-91CC65EE6B7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7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CE74-614D-4575-8384-5EFA91C4D1F1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0A37-CB2D-4276-987D-1BA06C54D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A2304-924C-4678-9ED6-B558A5265E7C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56E9-BE3A-469C-A4E7-B17AFEDBE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3A73-8AED-4BA9-92FA-8548C66EA27D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F5F3-F3F5-4F4A-A85E-229BB7F53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3DFA-45EA-4E5B-8E2A-8E38E2BFB455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5C06-15A8-46F5-ACE5-B9C1EA3D0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42A1-C0AD-464D-B933-747BF3E41E5F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428A-B262-46CA-9B77-04DF74FAF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DAD5-FCA0-4CD5-B57E-A2DFAE91F452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9D33-883C-4161-9AFB-6452C5DC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2921-374B-4473-A113-5FD7F1E87A16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E9D5-7FB1-4908-A47D-0F48A57A5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6D91-B399-439C-99FA-7C7EA67410BB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1B0C-8B6A-41EE-8E9A-2346B97BD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1221-CD44-49D4-A1D9-18A403D0940C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B652-2666-4CDB-9C46-755578FBD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C0DFF-3210-47C2-9955-3CAB2E8C31E8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7214-2566-411F-840A-9BD601271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B81C-F36F-475E-A03A-B2BABC5856F1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E032-7789-497A-B99B-D69C6A321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865473-7A94-4E6E-9BE7-8AFCB38143F0}" type="datetime1">
              <a:rPr lang="ru-RU"/>
              <a:pPr>
                <a:defRPr/>
              </a:pPr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E9090D-1432-4963-8479-7A2A839F3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2979737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Деловой 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климат в России: новые возможности и существующие 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риски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149725"/>
            <a:ext cx="6400800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Мария Глухова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Вице-президент по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экономической политике и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конкурентоспособности РСПП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83316-ECAD-4683-9D77-BC3024319A9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620688"/>
            <a:ext cx="878497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93561126"/>
              </p:ext>
            </p:extLst>
          </p:nvPr>
        </p:nvGraphicFramePr>
        <p:xfrm>
          <a:off x="467544" y="666108"/>
          <a:ext cx="8496944" cy="60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88639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z="2000" dirty="0"/>
              <a:t>Проблемы, мешающие предпринимательской деятельности в России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8184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776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83316-ECAD-4683-9D77-BC3024319A9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27984" y="620688"/>
            <a:ext cx="4536504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55976" y="188639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z="2000" dirty="0" smtClean="0"/>
              <a:t>Тарифы и цены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30582845"/>
              </p:ext>
            </p:extLst>
          </p:nvPr>
        </p:nvGraphicFramePr>
        <p:xfrm>
          <a:off x="395536" y="908720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488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85760" y="304371"/>
            <a:ext cx="6078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Стимулирующая роль фискальной системы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27487" y="870361"/>
            <a:ext cx="5822600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12408461"/>
              </p:ext>
            </p:extLst>
          </p:nvPr>
        </p:nvGraphicFramePr>
        <p:xfrm>
          <a:off x="260023" y="1594922"/>
          <a:ext cx="4699945" cy="213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410" y="1354248"/>
            <a:ext cx="538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фискальной нагрузки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2014 – 2017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гг.,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8184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404116" y="2492896"/>
            <a:ext cx="3419873" cy="1569660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ru-RU" dirty="0"/>
              <a:t>Применение на практике механизмов и стимулов инвестиционной активности, включая СПИК, льготу по налогу на имущество в части нового оборудования и т.д.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151982"/>
            <a:ext cx="4608512" cy="1077218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Расширение практики применения стабилизационных норм, распространение «дедушкиной оговорки», применяемой для СПИК, на иные налоговые режимы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5517442"/>
            <a:ext cx="4608512" cy="830997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ru-RU" dirty="0"/>
              <a:t>Введение общей нормы «</a:t>
            </a:r>
            <a:r>
              <a:rPr lang="ru-RU" dirty="0" err="1"/>
              <a:t>неухудшения</a:t>
            </a:r>
            <a:r>
              <a:rPr lang="ru-RU" dirty="0"/>
              <a:t>» налоговых </a:t>
            </a:r>
            <a:r>
              <a:rPr lang="ru-RU" dirty="0" smtClean="0"/>
              <a:t>условий, принятие налоговых законов исключительно в весеннюю сессию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04116" y="1196752"/>
            <a:ext cx="3445971" cy="1077218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ru-RU" dirty="0"/>
              <a:t>Применение предложенной РСПП методологии оценки уровня фискальной нагрузки органами власти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0214" y="4286335"/>
            <a:ext cx="3419873" cy="1815882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ru-RU" dirty="0"/>
              <a:t>Завершение работы по законодательному урегулированию системы обязательных платежей юридических лиц и индивидуальных предпринимателей, включая правила установления, исчисления и взимания таких платежей</a:t>
            </a:r>
          </a:p>
        </p:txBody>
      </p:sp>
    </p:spTree>
    <p:extLst>
      <p:ext uri="{BB962C8B-B14F-4D97-AF65-F5344CB8AC3E}">
        <p14:creationId xmlns:p14="http://schemas.microsoft.com/office/powerpoint/2010/main" val="108286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7584" y="28681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Доля компаний, сталкивающихся с дефицитом кадров, %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07599622"/>
              </p:ext>
            </p:extLst>
          </p:nvPr>
        </p:nvGraphicFramePr>
        <p:xfrm>
          <a:off x="440792" y="113461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827584" y="856015"/>
            <a:ext cx="8136904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380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18864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Решение каких задач в большей степени будет способствовать росту производительности труда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7504" y="1039311"/>
            <a:ext cx="890049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8064" y="6358841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% респондентов, опрос РСПП</a:t>
            </a:r>
            <a:endParaRPr lang="ru-RU" sz="16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6870737"/>
              </p:ext>
            </p:extLst>
          </p:nvPr>
        </p:nvGraphicFramePr>
        <p:xfrm>
          <a:off x="323528" y="1268759"/>
          <a:ext cx="8280919" cy="509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06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15816" y="286814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рынка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труда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развитие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корпоративной социальной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ответственности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15816" y="1124744"/>
            <a:ext cx="604867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78896" y="4184720"/>
            <a:ext cx="3851921" cy="830997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Диалог </a:t>
            </a:r>
            <a:r>
              <a:rPr lang="ru-RU" sz="1600" dirty="0"/>
              <a:t>с социальными партнёрами по вопросам совершенствования трудового законодательства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047" y="1268760"/>
            <a:ext cx="3851921" cy="584775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Создание условий </a:t>
            </a:r>
            <a:r>
              <a:rPr lang="ru-RU" sz="1600" dirty="0"/>
              <a:t>для повышения производительности труда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2047" y="2996952"/>
            <a:ext cx="3851921" cy="830997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Развитие электронного </a:t>
            </a:r>
            <a:r>
              <a:rPr lang="ru-RU" sz="1600" dirty="0"/>
              <a:t>кадрового документооборота, включая переход на «электронную трудовую книжку»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047" y="1988840"/>
            <a:ext cx="3851921" cy="830997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Совместная работа </a:t>
            </a:r>
            <a:r>
              <a:rPr lang="ru-RU" sz="1600" dirty="0"/>
              <a:t>бизнеса и власти по </a:t>
            </a:r>
            <a:r>
              <a:rPr lang="ru-RU" sz="1600" dirty="0" smtClean="0"/>
              <a:t>совершенствованию </a:t>
            </a:r>
            <a:r>
              <a:rPr lang="ru-RU" sz="1600" dirty="0"/>
              <a:t>нормативной правовой базы в сфере охраны труда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8026" y="2996952"/>
            <a:ext cx="3833662" cy="1077218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Ускорение модернизации </a:t>
            </a:r>
            <a:r>
              <a:rPr lang="ru-RU" sz="1600" dirty="0"/>
              <a:t>системы профессионального обучения, обеспечение её тесной увязки с потребностями экономики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8025" y="1268760"/>
            <a:ext cx="3833664" cy="1569660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Совершенствование методики </a:t>
            </a:r>
            <a:r>
              <a:rPr lang="ru-RU" sz="1600" dirty="0"/>
              <a:t>прогнозирования кадровой потребности с вовлечением ключевых федеральных органов исполнительной власти</a:t>
            </a:r>
          </a:p>
          <a:p>
            <a:pPr algn="ctr"/>
            <a:r>
              <a:rPr lang="ru-RU" sz="1600" dirty="0"/>
              <a:t>развитие механизмов повышения мобильности трудовых ресурсов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740" y="4005064"/>
            <a:ext cx="3850227" cy="584775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Ускорение формирования </a:t>
            </a:r>
            <a:r>
              <a:rPr lang="ru-RU" sz="1600" dirty="0"/>
              <a:t>системы независимой оценки квалификаций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8027" y="5157192"/>
            <a:ext cx="3833661" cy="1323439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Налоговое стимулирование </a:t>
            </a:r>
            <a:r>
              <a:rPr lang="ru-RU" sz="1600" dirty="0"/>
              <a:t>благотворительной деятельности и расходов компаний на социальные цели, напрямую не связанные с производственной </a:t>
            </a:r>
            <a:r>
              <a:rPr lang="ru-RU" sz="1600" dirty="0" smtClean="0"/>
              <a:t>деятельностью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32047" y="4725144"/>
            <a:ext cx="3851921" cy="584775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Развитие публичной </a:t>
            </a:r>
            <a:r>
              <a:rPr lang="ru-RU" sz="1600" dirty="0"/>
              <a:t>нефинансовой </a:t>
            </a:r>
            <a:r>
              <a:rPr lang="ru-RU" sz="1600" dirty="0" smtClean="0"/>
              <a:t>отчетности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32047" y="5445224"/>
            <a:ext cx="3851921" cy="1077218"/>
          </a:xfrm>
          <a:prstGeom prst="rect">
            <a:avLst/>
          </a:prstGeom>
          <a:noFill/>
          <a:ln w="28575" cap="rnd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Развитие инструментов </a:t>
            </a:r>
            <a:r>
              <a:rPr lang="ru-RU" sz="1600" dirty="0"/>
              <a:t>независимой оценки деятельности компаний в области устойчивого развития и корпоративной социальной ответственности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077680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15816" y="2606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качества регуляторной среды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71651" y="823358"/>
            <a:ext cx="5937001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44708"/>
              </p:ext>
            </p:extLst>
          </p:nvPr>
        </p:nvGraphicFramePr>
        <p:xfrm>
          <a:off x="426446" y="1413618"/>
          <a:ext cx="5513705" cy="171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661" y="975707"/>
            <a:ext cx="7560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Доля компаний, в которых проходили проверки за последние </a:t>
            </a:r>
            <a:r>
              <a:rPr lang="ru-RU" b="1" dirty="0" smtClean="0"/>
              <a:t>2 </a:t>
            </a:r>
            <a:r>
              <a:rPr lang="ru-RU" b="1" dirty="0"/>
              <a:t>года, </a:t>
            </a:r>
            <a:r>
              <a:rPr lang="ru-RU" b="1" dirty="0" smtClean="0"/>
              <a:t>%</a:t>
            </a:r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838398"/>
              </p:ext>
            </p:extLst>
          </p:nvPr>
        </p:nvGraphicFramePr>
        <p:xfrm>
          <a:off x="889203" y="3870339"/>
          <a:ext cx="5493385" cy="22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3501007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Уровень коррумпированности власти, по мнению </a:t>
            </a:r>
            <a:r>
              <a:rPr lang="ru-RU" b="1" dirty="0" smtClean="0"/>
              <a:t>бизнеса, %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436362" y="1484784"/>
            <a:ext cx="2520280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Garamond" panose="02020404030301010803" pitchFamily="18" charset="0"/>
              </a:rPr>
              <a:t>Нацрейтинг</a:t>
            </a:r>
            <a:r>
              <a:rPr lang="ru-RU" sz="1600" b="1" dirty="0" smtClean="0">
                <a:latin typeface="Garamond" panose="02020404030301010803" pitchFamily="18" charset="0"/>
              </a:rPr>
              <a:t>: среднее количество контрольно-надзорных мероприятий, проведенных в отношении одного </a:t>
            </a:r>
            <a:r>
              <a:rPr lang="ru-RU" sz="1600" b="1" dirty="0" err="1" smtClean="0">
                <a:latin typeface="Garamond" panose="02020404030301010803" pitchFamily="18" charset="0"/>
              </a:rPr>
              <a:t>юрлица</a:t>
            </a:r>
            <a:r>
              <a:rPr lang="ru-RU" sz="1600" b="1" dirty="0" smtClean="0">
                <a:latin typeface="Garamond" panose="02020404030301010803" pitchFamily="18" charset="0"/>
              </a:rPr>
              <a:t> или ИП снизилось с 1,96 до 1,87</a:t>
            </a:r>
            <a:endParaRPr lang="ru-RU" sz="1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89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15816" y="26064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качества регуляторной среды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71651" y="823358"/>
            <a:ext cx="5937001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26481492"/>
              </p:ext>
            </p:extLst>
          </p:nvPr>
        </p:nvGraphicFramePr>
        <p:xfrm>
          <a:off x="395536" y="980728"/>
          <a:ext cx="8380189" cy="521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133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Проблемы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, связанные с обязательными требованиями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823358"/>
            <a:ext cx="7505004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07338049"/>
              </p:ext>
            </p:extLst>
          </p:nvPr>
        </p:nvGraphicFramePr>
        <p:xfrm>
          <a:off x="395536" y="980729"/>
          <a:ext cx="8513116" cy="5385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939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87824" y="260648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Барьеры для бизнеса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87824" y="823358"/>
            <a:ext cx="5920828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88262640"/>
              </p:ext>
            </p:extLst>
          </p:nvPr>
        </p:nvGraphicFramePr>
        <p:xfrm>
          <a:off x="539552" y="1309410"/>
          <a:ext cx="56278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94007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Насколько легко </a:t>
            </a:r>
            <a:r>
              <a:rPr lang="ru-RU" b="1" dirty="0"/>
              <a:t>начать новый бизнес в регионе респондентов 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96815"/>
              </p:ext>
            </p:extLst>
          </p:nvPr>
        </p:nvGraphicFramePr>
        <p:xfrm>
          <a:off x="251519" y="4088462"/>
          <a:ext cx="8712969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800200"/>
                <a:gridCol w="1512168"/>
                <a:gridCol w="1368153"/>
              </a:tblGrid>
              <a:tr h="139040">
                <a:tc>
                  <a:txBody>
                    <a:bodyPr/>
                    <a:lstStyle/>
                    <a:p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Пилотный рейтинг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Рейтинг 2016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Рейтинг</a:t>
                      </a:r>
                      <a:r>
                        <a:rPr lang="ru-RU" sz="1600" baseline="0" dirty="0" smtClean="0">
                          <a:latin typeface="Calibri" panose="020F0502020204030204" pitchFamily="34" charset="0"/>
                        </a:rPr>
                        <a:t> 2017</a:t>
                      </a:r>
                      <a:endParaRPr lang="ru-RU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Средний срок регистрации </a:t>
                      </a:r>
                      <a:r>
                        <a:rPr lang="ru-RU" sz="1600" dirty="0" err="1" smtClean="0">
                          <a:latin typeface="Calibri" panose="020F0502020204030204" pitchFamily="34" charset="0"/>
                        </a:rPr>
                        <a:t>юрлица</a:t>
                      </a:r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 (дней)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Средний срок подключения к электросети (дней)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139,8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89,96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82,8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Средний срок получения разрешений</a:t>
                      </a:r>
                      <a:r>
                        <a:rPr lang="ru-RU" sz="1600" baseline="0" dirty="0" smtClean="0">
                          <a:latin typeface="Calibri" panose="020F0502020204030204" pitchFamily="34" charset="0"/>
                        </a:rPr>
                        <a:t> на строительство (дней)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206,9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130,79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anose="020F0502020204030204" pitchFamily="34" charset="0"/>
                        </a:rPr>
                        <a:t>120,18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57301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Динамика по отдельным показателям </a:t>
            </a:r>
            <a:r>
              <a:rPr lang="ru-RU" b="1" dirty="0" err="1" smtClean="0"/>
              <a:t>нацрейтинга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854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94585294"/>
              </p:ext>
            </p:extLst>
          </p:nvPr>
        </p:nvGraphicFramePr>
        <p:xfrm>
          <a:off x="197768" y="1842364"/>
          <a:ext cx="6124575" cy="201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7768" y="1196033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ВВП, инвестиции в основной капитал (в % к предыдущему </a:t>
            </a:r>
            <a:r>
              <a:rPr lang="ru-RU" b="1" dirty="0" smtClean="0"/>
              <a:t>году</a:t>
            </a:r>
            <a:r>
              <a:rPr lang="ru-RU" b="1" dirty="0"/>
              <a:t>, Росстат, 2017 г – 3 </a:t>
            </a:r>
            <a:r>
              <a:rPr lang="ru-RU" b="1" dirty="0" smtClean="0"/>
              <a:t>квартал)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57275" y="18864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Макроэкономика: ключевые итоги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32956" y="836712"/>
            <a:ext cx="593153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87695781"/>
              </p:ext>
            </p:extLst>
          </p:nvPr>
        </p:nvGraphicFramePr>
        <p:xfrm>
          <a:off x="2483768" y="4149080"/>
          <a:ext cx="5925820" cy="170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9344" y="357301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Промышленное производство и обрабатывающая промышленность (в % к предыдущему году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6263383"/>
            <a:ext cx="6304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Росстат, Минэкономразвития России, 2017 г – </a:t>
            </a:r>
            <a:r>
              <a:rPr lang="ru-RU" sz="1600" i="1" dirty="0" smtClean="0"/>
              <a:t>январь-ноябрь</a:t>
            </a:r>
            <a:endParaRPr lang="ru-RU" sz="1600" dirty="0"/>
          </a:p>
        </p:txBody>
      </p:sp>
      <p:sp>
        <p:nvSpPr>
          <p:cNvPr id="1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CBEA693-92B3-4F38-B077-33757ED8DA8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23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79786" y="253667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Как часто компании сталкиваются с недобросовестной конкуренцией, %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79786" y="1142814"/>
            <a:ext cx="717288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77852284"/>
              </p:ext>
            </p:extLst>
          </p:nvPr>
        </p:nvGraphicFramePr>
        <p:xfrm>
          <a:off x="1043608" y="1988840"/>
          <a:ext cx="69127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795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Влияет ли на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деятельность компании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конкуренция со стороны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823358"/>
            <a:ext cx="8441108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1387359"/>
              </p:ext>
            </p:extLst>
          </p:nvPr>
        </p:nvGraphicFramePr>
        <p:xfrm>
          <a:off x="683568" y="112474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4034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50597" y="115472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Стимулирование спроса: наиболее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действенные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механизмы поддержки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экспорта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27486" y="839449"/>
            <a:ext cx="5937001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269156"/>
              </p:ext>
            </p:extLst>
          </p:nvPr>
        </p:nvGraphicFramePr>
        <p:xfrm>
          <a:off x="290696" y="260648"/>
          <a:ext cx="8784976" cy="6382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365939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337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23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47664" y="1331275"/>
            <a:ext cx="7416824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504" y="638061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122087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Часть продукции компании, которая производится с применением европейских или иных международных технических стандартов, %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88150767"/>
              </p:ext>
            </p:extLst>
          </p:nvPr>
        </p:nvGraphicFramePr>
        <p:xfrm>
          <a:off x="323528" y="1331275"/>
          <a:ext cx="8496944" cy="505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266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260648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Судебная система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823358"/>
            <a:ext cx="527275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03798534"/>
              </p:ext>
            </p:extLst>
          </p:nvPr>
        </p:nvGraphicFramePr>
        <p:xfrm>
          <a:off x="179512" y="980728"/>
          <a:ext cx="8729140" cy="521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5976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A693-92B3-4F38-B077-33757ED8DA8B}" type="slidenum">
              <a:rPr lang="ru-RU" smtClean="0"/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9397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Судебная система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612244"/>
            <a:ext cx="527275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40152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58274517"/>
              </p:ext>
            </p:extLst>
          </p:nvPr>
        </p:nvGraphicFramePr>
        <p:xfrm>
          <a:off x="467544" y="1236924"/>
          <a:ext cx="4680519" cy="183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650023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Шансы отстоять </a:t>
            </a:r>
            <a:r>
              <a:rPr lang="ru-RU" b="1" dirty="0" smtClean="0"/>
              <a:t>права </a:t>
            </a:r>
            <a:r>
              <a:rPr lang="ru-RU" b="1" dirty="0"/>
              <a:t>в суде, если оппонентом будет другой предприниматель, </a:t>
            </a:r>
            <a:r>
              <a:rPr lang="ru-RU" b="1" dirty="0" smtClean="0"/>
              <a:t>%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71069771"/>
              </p:ext>
            </p:extLst>
          </p:nvPr>
        </p:nvGraphicFramePr>
        <p:xfrm>
          <a:off x="4100799" y="3750639"/>
          <a:ext cx="4658218" cy="18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285293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Шансы </a:t>
            </a:r>
            <a:r>
              <a:rPr lang="ru-RU" b="1" dirty="0" smtClean="0"/>
              <a:t>отстоять права </a:t>
            </a:r>
            <a:r>
              <a:rPr lang="ru-RU" b="1" dirty="0"/>
              <a:t>в суде, если оппонентом будет налоговая инспекция, </a:t>
            </a:r>
            <a:r>
              <a:rPr lang="ru-RU" b="1" dirty="0" smtClean="0"/>
              <a:t>%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33452386"/>
              </p:ext>
            </p:extLst>
          </p:nvPr>
        </p:nvGraphicFramePr>
        <p:xfrm>
          <a:off x="395536" y="4099431"/>
          <a:ext cx="3888432" cy="243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345310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/>
              <a:t>Уровень защищённости частной собственности в 2017 г…, %</a:t>
            </a:r>
          </a:p>
        </p:txBody>
      </p:sp>
    </p:spTree>
    <p:extLst>
      <p:ext uri="{BB962C8B-B14F-4D97-AF65-F5344CB8AC3E}">
        <p14:creationId xmlns:p14="http://schemas.microsoft.com/office/powerpoint/2010/main" val="3733926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A307-ABE2-4EA9-BFF0-AAF100F345A2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764704"/>
            <a:ext cx="8640737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25174933"/>
              </p:ext>
            </p:extLst>
          </p:nvPr>
        </p:nvGraphicFramePr>
        <p:xfrm>
          <a:off x="468313" y="1412776"/>
          <a:ext cx="8496175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23528" y="205111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Средневзвешенная ставка по рублевым кредитам сроком до 1 года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5255" y="6415339"/>
            <a:ext cx="2133600" cy="365125"/>
          </a:xfrm>
        </p:spPr>
        <p:txBody>
          <a:bodyPr/>
          <a:lstStyle/>
          <a:p>
            <a:pPr>
              <a:defRPr/>
            </a:pPr>
            <a:fld id="{E5DC304A-C84F-4E38-A846-7E9DC2FCEAE2}" type="slidenum">
              <a:rPr lang="ru-RU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19555" name="TextBox 4"/>
          <p:cNvSpPr txBox="1">
            <a:spLocks noChangeArrowheads="1"/>
          </p:cNvSpPr>
          <p:nvPr/>
        </p:nvSpPr>
        <p:spPr bwMode="auto">
          <a:xfrm>
            <a:off x="376238" y="208727"/>
            <a:ext cx="861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r"/>
            <a:r>
              <a:rPr lang="ru-RU" altLang="ru-RU" dirty="0"/>
              <a:t>Поддержка инновационных, промышленных и экспортных проектов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17070"/>
              </p:ext>
            </p:extLst>
          </p:nvPr>
        </p:nvGraphicFramePr>
        <p:xfrm>
          <a:off x="218090" y="1388554"/>
          <a:ext cx="8568953" cy="4650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8221"/>
                <a:gridCol w="1784227"/>
                <a:gridCol w="1746047"/>
                <a:gridCol w="393230"/>
                <a:gridCol w="2397228"/>
              </a:tblGrid>
              <a:tr h="188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Фонд развития интернет-инициатив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Внешэкономбанк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345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Инновационные территориальные кластеры</a:t>
                      </a: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 </a:t>
                      </a:r>
                      <a:endParaRPr lang="ru-RU" sz="13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РФПИ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7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Фонд Бортника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РОСНАНО</a:t>
                      </a:r>
                      <a:endParaRPr lang="ru-RU" sz="1300" dirty="0"/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Проектное</a:t>
                      </a:r>
                      <a:r>
                        <a:rPr lang="ru-RU" sz="1300" b="1" baseline="0" dirty="0" smtClean="0">
                          <a:effectLst/>
                        </a:rPr>
                        <a:t> ф</a:t>
                      </a:r>
                      <a:r>
                        <a:rPr lang="ru-RU" sz="1300" b="1" dirty="0" smtClean="0">
                          <a:effectLst/>
                        </a:rPr>
                        <a:t>инансирование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РВК</a:t>
                      </a:r>
                      <a:endParaRPr lang="ru-RU" sz="1300" dirty="0"/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Сколково</a:t>
                      </a:r>
                      <a:endParaRPr lang="ru-RU" sz="1300" b="1" kern="1200" baseline="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Государственные гарантии на инвестиционные проекты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Субсидии на НИОКР по приоритет.</a:t>
                      </a:r>
                      <a:r>
                        <a:rPr lang="ru-RU" sz="1300" b="1" baseline="0" dirty="0" smtClean="0">
                          <a:effectLst/>
                        </a:rPr>
                        <a:t> направлениям ГП</a:t>
                      </a:r>
                      <a:r>
                        <a:rPr lang="ru-RU" sz="1300" b="1" dirty="0" smtClean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Промышленные кластеры, индустриальные парки, технопарки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9" marR="3232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/>
                </a:tc>
              </a:tr>
              <a:tr h="3823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Корпорация МСП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Фонд развития моногородов</a:t>
                      </a:r>
                      <a:endParaRPr lang="ru-RU" sz="13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Фонд развития Дальнего Востока</a:t>
                      </a:r>
                      <a:endParaRPr lang="ru-RU" sz="13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</a:tr>
              <a:tr h="431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Фонд </a:t>
                      </a:r>
                      <a:r>
                        <a:rPr lang="ru-RU" sz="1300" b="1" dirty="0">
                          <a:effectLst/>
                        </a:rPr>
                        <a:t>развития промышленности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Корпорация развития Дальнего Востока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</a:tr>
              <a:tr h="573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Региональные фонды развития промышленности</a:t>
                      </a: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Территории опережающего развития</a:t>
                      </a:r>
                      <a:endParaRPr lang="ru-RU" sz="1300" dirty="0"/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Агентство по технологическому развитию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9" marR="3232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ОЭЗ</a:t>
                      </a:r>
                    </a:p>
                    <a:p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</a:t>
                      </a:r>
                      <a:r>
                        <a:rPr lang="ru-RU" sz="1300" b="1" dirty="0" smtClean="0">
                          <a:effectLst/>
                        </a:rPr>
                        <a:t> </a:t>
                      </a:r>
                      <a:r>
                        <a:rPr lang="ru-RU" sz="1300" b="1" dirty="0">
                          <a:effectLst/>
                        </a:rPr>
                        <a:t>инвестиционные проекты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effectLst/>
                        </a:rPr>
                        <a:t>Специальные инвестиционные контракты (СПИК)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Кредитование высокотехнологичного</a:t>
                      </a:r>
                      <a:r>
                        <a:rPr lang="ru-RU" sz="1300" b="1" baseline="0" dirty="0" smtClean="0">
                          <a:effectLst/>
                        </a:rPr>
                        <a:t> экспорта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230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Субсидии на компенсацию затрат на производство и реализацию пилотных партий промышленной продукции</a:t>
                      </a:r>
                      <a:endParaRPr lang="ru-RU" sz="1300" dirty="0"/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</a:tr>
              <a:tr h="382307">
                <a:tc gridSpan="3"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Субсидии на реализацию  комплексных инвестиционных проектов</a:t>
                      </a:r>
                      <a:endParaRPr lang="ru-RU" sz="1300" dirty="0"/>
                    </a:p>
                  </a:txBody>
                  <a:tcPr marL="32329" marR="3232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9" marR="32329" marT="0" marB="0"/>
                </a:tc>
              </a:tr>
              <a:tr h="289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Российский экспортный </a:t>
                      </a:r>
                      <a:r>
                        <a:rPr lang="ru-RU" sz="1300" b="1" dirty="0" smtClean="0">
                          <a:effectLst/>
                        </a:rPr>
                        <a:t>центр/ЭКСАР/ </a:t>
                      </a:r>
                      <a:r>
                        <a:rPr lang="ru-RU" sz="1300" b="1" dirty="0" err="1">
                          <a:effectLst/>
                        </a:rPr>
                        <a:t>Росэксимбанк</a:t>
                      </a:r>
                      <a:endParaRPr lang="ru-RU" sz="13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329" marR="32329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2329" marR="32329" marT="0" marB="0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55248" y="6194855"/>
            <a:ext cx="8355624" cy="278116"/>
            <a:chOff x="366336" y="5841377"/>
            <a:chExt cx="8355624" cy="27811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66336" y="5893753"/>
              <a:ext cx="180000" cy="180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6336" y="5863729"/>
              <a:ext cx="1616281" cy="2557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- Инновационные</a:t>
              </a:r>
              <a:endParaRPr lang="ru-RU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144380" y="5880234"/>
              <a:ext cx="180000" cy="18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34380" y="5855871"/>
              <a:ext cx="1380409" cy="2557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- Финансовые</a:t>
              </a:r>
              <a:endParaRPr lang="ru-RU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772286" y="5880234"/>
              <a:ext cx="180000" cy="18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58404" y="5842352"/>
              <a:ext cx="1616281" cy="2557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- Региональные</a:t>
              </a:r>
              <a:endParaRPr lang="ru-RU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418840" y="5863729"/>
              <a:ext cx="180000" cy="180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08840" y="5841377"/>
              <a:ext cx="2143140" cy="2557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- Внешнеэкономические</a:t>
              </a:r>
              <a:endParaRPr lang="ru-RU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94740" y="5876154"/>
              <a:ext cx="180000" cy="18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708679" y="5854142"/>
              <a:ext cx="1013281" cy="2557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+mj-lt"/>
                </a:rPr>
                <a:t>- Прочие</a:t>
              </a:r>
              <a:endParaRPr lang="ru-RU" sz="14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84127" y="900847"/>
            <a:ext cx="1591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500 млн. руб.</a:t>
            </a:r>
            <a:endParaRPr lang="ru-RU" sz="1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8809" y="885894"/>
            <a:ext cx="1379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750 млн. руб.</a:t>
            </a:r>
            <a:endParaRPr lang="ru-RU" sz="1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0590" y="869547"/>
            <a:ext cx="1286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+mj-lt"/>
              </a:rPr>
              <a:t>1 млрд. руб.</a:t>
            </a:r>
            <a:endParaRPr lang="ru-RU" sz="1600" b="1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82576" y="1183748"/>
            <a:ext cx="8561726" cy="26149"/>
          </a:xfrm>
          <a:prstGeom prst="straightConnector1">
            <a:avLst/>
          </a:prstGeom>
          <a:ln w="15875"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объединение 21"/>
          <p:cNvSpPr/>
          <p:nvPr/>
        </p:nvSpPr>
        <p:spPr>
          <a:xfrm>
            <a:off x="2390404" y="1224448"/>
            <a:ext cx="144016" cy="13547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объединение 22"/>
          <p:cNvSpPr/>
          <p:nvPr/>
        </p:nvSpPr>
        <p:spPr>
          <a:xfrm>
            <a:off x="4198980" y="1196822"/>
            <a:ext cx="144016" cy="13547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объединение 23"/>
          <p:cNvSpPr/>
          <p:nvPr/>
        </p:nvSpPr>
        <p:spPr>
          <a:xfrm>
            <a:off x="6332458" y="1208101"/>
            <a:ext cx="144016" cy="13547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87624" y="692696"/>
            <a:ext cx="7840369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5255" y="6415339"/>
            <a:ext cx="2133600" cy="365125"/>
          </a:xfrm>
        </p:spPr>
        <p:txBody>
          <a:bodyPr/>
          <a:lstStyle/>
          <a:p>
            <a:pPr>
              <a:defRPr/>
            </a:pPr>
            <a:fld id="{E5DC304A-C84F-4E38-A846-7E9DC2FCEAE2}" type="slidenum">
              <a:rPr lang="ru-RU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19555" name="TextBox 4"/>
          <p:cNvSpPr txBox="1">
            <a:spLocks noChangeArrowheads="1"/>
          </p:cNvSpPr>
          <p:nvPr/>
        </p:nvSpPr>
        <p:spPr bwMode="auto">
          <a:xfrm>
            <a:off x="376238" y="208727"/>
            <a:ext cx="861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Осведомленность о механизмах поддержки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899201" y="692696"/>
            <a:ext cx="712879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3857729272"/>
              </p:ext>
            </p:extLst>
          </p:nvPr>
        </p:nvGraphicFramePr>
        <p:xfrm>
          <a:off x="376238" y="836712"/>
          <a:ext cx="815620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3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5255" y="6415339"/>
            <a:ext cx="2133600" cy="365125"/>
          </a:xfrm>
        </p:spPr>
        <p:txBody>
          <a:bodyPr/>
          <a:lstStyle/>
          <a:p>
            <a:pPr>
              <a:defRPr/>
            </a:pPr>
            <a:fld id="{E5DC304A-C84F-4E38-A846-7E9DC2FCEAE2}" type="slidenum">
              <a:rPr lang="ru-RU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19555" name="TextBox 4"/>
          <p:cNvSpPr txBox="1">
            <a:spLocks noChangeArrowheads="1"/>
          </p:cNvSpPr>
          <p:nvPr/>
        </p:nvSpPr>
        <p:spPr bwMode="auto">
          <a:xfrm>
            <a:off x="376238" y="208727"/>
            <a:ext cx="861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Востребованность инструментов поддержки и институтов развития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03648" y="692696"/>
            <a:ext cx="7624345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470787679"/>
              </p:ext>
            </p:extLst>
          </p:nvPr>
        </p:nvGraphicFramePr>
        <p:xfrm>
          <a:off x="362132" y="1124744"/>
          <a:ext cx="8631056" cy="361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14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1340768"/>
            <a:ext cx="653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Динамика реального объема валового внутреннего продукта, прирост (снижение), в % к предыдущему периоду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57275" y="18864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Макроэкономика: ключевые итоги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32956" y="836712"/>
            <a:ext cx="593153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CBEA693-92B3-4F38-B077-33757ED8DA8B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97862583"/>
              </p:ext>
            </p:extLst>
          </p:nvPr>
        </p:nvGraphicFramePr>
        <p:xfrm>
          <a:off x="827584" y="2348880"/>
          <a:ext cx="6984776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1679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5255" y="6415339"/>
            <a:ext cx="2133600" cy="365125"/>
          </a:xfrm>
        </p:spPr>
        <p:txBody>
          <a:bodyPr/>
          <a:lstStyle/>
          <a:p>
            <a:pPr>
              <a:defRPr/>
            </a:pPr>
            <a:fld id="{E5DC304A-C84F-4E38-A846-7E9DC2FCEAE2}" type="slidenum">
              <a:rPr lang="ru-RU"/>
              <a:pPr>
                <a:defRPr/>
              </a:pPr>
              <a:t>30</a:t>
            </a:fld>
            <a:endParaRPr lang="ru-RU" dirty="0"/>
          </a:p>
        </p:txBody>
      </p:sp>
      <p:sp>
        <p:nvSpPr>
          <p:cNvPr id="19555" name="TextBox 4"/>
          <p:cNvSpPr txBox="1">
            <a:spLocks noChangeArrowheads="1"/>
          </p:cNvSpPr>
          <p:nvPr/>
        </p:nvSpPr>
        <p:spPr bwMode="auto">
          <a:xfrm>
            <a:off x="179512" y="208727"/>
            <a:ext cx="8813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Проблемы, </a:t>
            </a:r>
            <a:r>
              <a:rPr lang="ru-RU" dirty="0" smtClean="0"/>
              <a:t>возникающие </a:t>
            </a:r>
            <a:r>
              <a:rPr lang="ru-RU" dirty="0"/>
              <a:t>у компаний при обращении за господдержкой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3568" y="692696"/>
            <a:ext cx="8344425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7504" y="6119336"/>
            <a:ext cx="57549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Опрос РСПП и ФРП, 2017 г.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Вопрос задавался компаниям,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которые обращались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господдержкой 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05299211"/>
              </p:ext>
            </p:extLst>
          </p:nvPr>
        </p:nvGraphicFramePr>
        <p:xfrm>
          <a:off x="251520" y="836712"/>
          <a:ext cx="8686760" cy="539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5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5255" y="6415339"/>
            <a:ext cx="2133600" cy="365125"/>
          </a:xfrm>
        </p:spPr>
        <p:txBody>
          <a:bodyPr/>
          <a:lstStyle/>
          <a:p>
            <a:pPr>
              <a:defRPr/>
            </a:pPr>
            <a:fld id="{E5DC304A-C84F-4E38-A846-7E9DC2FCEAE2}" type="slidenum">
              <a:rPr lang="ru-RU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19555" name="TextBox 4"/>
          <p:cNvSpPr txBox="1">
            <a:spLocks noChangeArrowheads="1"/>
          </p:cNvSpPr>
          <p:nvPr/>
        </p:nvSpPr>
        <p:spPr bwMode="auto">
          <a:xfrm>
            <a:off x="179512" y="208727"/>
            <a:ext cx="8813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Проблемы, </a:t>
            </a:r>
            <a:r>
              <a:rPr lang="ru-RU" dirty="0" smtClean="0"/>
              <a:t>возникающие </a:t>
            </a:r>
            <a:r>
              <a:rPr lang="ru-RU" dirty="0"/>
              <a:t>у компаний при обращении за господдержкой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3568" y="692696"/>
            <a:ext cx="8344425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6165304"/>
            <a:ext cx="771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Опросы РСПП, %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*Вопрос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задавался компаниям, которые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 обращались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за поддержкой к институтам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45965498"/>
              </p:ext>
            </p:extLst>
          </p:nvPr>
        </p:nvGraphicFramePr>
        <p:xfrm>
          <a:off x="467544" y="692696"/>
          <a:ext cx="83529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4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3DCF5-ED4A-4D8B-B9BF-379C4B49851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555776" y="281781"/>
            <a:ext cx="609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Место России в </a:t>
            </a:r>
            <a:r>
              <a:rPr lang="en-US" altLang="ru-RU" dirty="0"/>
              <a:t>Global Competitiveness Index </a:t>
            </a:r>
            <a:endParaRPr lang="ru-RU" altLang="ru-RU" dirty="0"/>
          </a:p>
        </p:txBody>
      </p:sp>
      <p:graphicFrame>
        <p:nvGraphicFramePr>
          <p:cNvPr id="6" name="Объект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74287"/>
              </p:ext>
            </p:extLst>
          </p:nvPr>
        </p:nvGraphicFramePr>
        <p:xfrm>
          <a:off x="395536" y="836712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555776" y="836712"/>
            <a:ext cx="640871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0F838-FB77-45DA-951A-626F9DA0F256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032956" y="116632"/>
            <a:ext cx="4491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Россия в </a:t>
            </a:r>
            <a:r>
              <a:rPr lang="ru-RU" altLang="ru-RU" dirty="0" err="1"/>
              <a:t>Doing</a:t>
            </a:r>
            <a:r>
              <a:rPr lang="ru-RU" altLang="ru-RU" dirty="0"/>
              <a:t> </a:t>
            </a:r>
            <a:r>
              <a:rPr lang="ru-RU" altLang="ru-RU" dirty="0" err="1"/>
              <a:t>business</a:t>
            </a:r>
            <a:endParaRPr lang="ru-RU" alt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192132"/>
              </p:ext>
            </p:extLst>
          </p:nvPr>
        </p:nvGraphicFramePr>
        <p:xfrm>
          <a:off x="323528" y="836712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032956" y="650578"/>
            <a:ext cx="5931532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83316-ECAD-4683-9D77-BC3024319A9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571256" y="188913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Страны-члены ЕАЭС в </a:t>
            </a:r>
            <a:r>
              <a:rPr lang="ru-RU" altLang="ru-RU" dirty="0" err="1"/>
              <a:t>Doing</a:t>
            </a:r>
            <a:r>
              <a:rPr lang="ru-RU" altLang="ru-RU" dirty="0"/>
              <a:t> </a:t>
            </a:r>
            <a:r>
              <a:rPr lang="ru-RU" altLang="ru-RU" dirty="0" err="1"/>
              <a:t>business</a:t>
            </a:r>
            <a:endParaRPr lang="ru-RU" alt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983594"/>
              </p:ext>
            </p:extLst>
          </p:nvPr>
        </p:nvGraphicFramePr>
        <p:xfrm>
          <a:off x="539552" y="764704"/>
          <a:ext cx="8280920" cy="589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699792" y="650578"/>
            <a:ext cx="626469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83316-ECAD-4683-9D77-BC3024319A9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663490" y="188912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 smtClean="0"/>
              <a:t>Деловой климат глазами бизнеса</a:t>
            </a:r>
            <a:endParaRPr lang="ru-RU" alt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99792" y="650578"/>
            <a:ext cx="626469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7524832"/>
              </p:ext>
            </p:extLst>
          </p:nvPr>
        </p:nvGraphicFramePr>
        <p:xfrm>
          <a:off x="296372" y="1179497"/>
          <a:ext cx="6696744" cy="223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824745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Деловой климат за последние </a:t>
            </a:r>
            <a:r>
              <a:rPr lang="ru-RU" b="1" dirty="0"/>
              <a:t>четыре </a:t>
            </a:r>
            <a:r>
              <a:rPr lang="ru-RU" b="1" dirty="0" smtClean="0"/>
              <a:t>года </a:t>
            </a:r>
            <a:r>
              <a:rPr lang="ru-RU" b="1" dirty="0"/>
              <a:t>и </a:t>
            </a:r>
            <a:r>
              <a:rPr lang="ru-RU" b="1" dirty="0" smtClean="0"/>
              <a:t>2017 год…, </a:t>
            </a:r>
            <a:r>
              <a:rPr lang="ru-RU" b="1" dirty="0"/>
              <a:t>%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430740"/>
            <a:ext cx="837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Оценка </a:t>
            </a:r>
            <a:r>
              <a:rPr lang="ru-RU" b="1" dirty="0"/>
              <a:t>успешности развития компании </a:t>
            </a:r>
            <a:r>
              <a:rPr lang="ru-RU" b="1" dirty="0" smtClean="0"/>
              <a:t>за </a:t>
            </a:r>
            <a:r>
              <a:rPr lang="ru-RU" b="1" dirty="0"/>
              <a:t>последние четыре года и 2017 год…, </a:t>
            </a:r>
            <a:r>
              <a:rPr lang="ru-RU" b="1" dirty="0" smtClean="0"/>
              <a:t>%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44105334"/>
              </p:ext>
            </p:extLst>
          </p:nvPr>
        </p:nvGraphicFramePr>
        <p:xfrm>
          <a:off x="1547664" y="3800073"/>
          <a:ext cx="6912768" cy="272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569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699792" y="188616"/>
            <a:ext cx="5833021" cy="461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/>
              <a:t>Текущие проблемы бизнеса – 2015-2018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26303-524E-4728-90A1-833C5F7DBD59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186091"/>
              </p:ext>
            </p:extLst>
          </p:nvPr>
        </p:nvGraphicFramePr>
        <p:xfrm>
          <a:off x="395536" y="836712"/>
          <a:ext cx="8353425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699792" y="650578"/>
            <a:ext cx="6264696" cy="0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200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95536" y="18861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altLang="ru-RU" dirty="0" smtClean="0"/>
              <a:t>Меры по </a:t>
            </a:r>
            <a:r>
              <a:rPr lang="ru-RU" altLang="ru-RU" dirty="0"/>
              <a:t>повышению эффективности деятельности </a:t>
            </a:r>
            <a:r>
              <a:rPr lang="ru-RU" altLang="ru-RU" dirty="0" smtClean="0"/>
              <a:t>компаний</a:t>
            </a:r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26303-524E-4728-90A1-833C5F7DBD59}" type="slidenum">
              <a:rPr lang="ru-RU"/>
              <a:pPr>
                <a:defRPr/>
              </a:pPr>
              <a:t>9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650281"/>
            <a:ext cx="8568952" cy="297"/>
          </a:xfrm>
          <a:prstGeom prst="line">
            <a:avLst/>
          </a:prstGeom>
          <a:ln w="1270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619666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Опрос РСПП</a:t>
            </a:r>
            <a:endParaRPr lang="ru-RU" sz="16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17522890"/>
              </p:ext>
            </p:extLst>
          </p:nvPr>
        </p:nvGraphicFramePr>
        <p:xfrm>
          <a:off x="395536" y="1052736"/>
          <a:ext cx="8424936" cy="514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474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1230</Words>
  <Application>Microsoft Office PowerPoint</Application>
  <PresentationFormat>Экран (4:3)</PresentationFormat>
  <Paragraphs>201</Paragraphs>
  <Slides>31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Деловой климат в России: новые возможности и существующие риски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активность в Российской Федерации: административные барьеры и стимулы</dc:title>
  <dc:creator>Глухова Мария Николаевна</dc:creator>
  <cp:lastModifiedBy>Пользователь Windows</cp:lastModifiedBy>
  <cp:revision>374</cp:revision>
  <cp:lastPrinted>2014-11-18T08:46:08Z</cp:lastPrinted>
  <dcterms:created xsi:type="dcterms:W3CDTF">2014-10-16T05:31:22Z</dcterms:created>
  <dcterms:modified xsi:type="dcterms:W3CDTF">2018-02-15T08:25:41Z</dcterms:modified>
</cp:coreProperties>
</file>